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4630400" cy="8229600"/>
  <p:notesSz cx="8229600" cy="14630400"/>
  <p:embeddedFontLst>
    <p:embeddedFont>
      <p:font typeface="Mukta" panose="020B0604020202020204" charset="0"/>
      <p:regular r:id="rId16"/>
    </p:embeddedFont>
    <p:embeddedFont>
      <p:font typeface="Prompt" panose="00000500000000000000" pitchFamily="2" charset="-3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41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0546" y="795218"/>
            <a:ext cx="7575709" cy="3435191"/>
          </a:xfrm>
          <a:prstGeom prst="rect">
            <a:avLst/>
          </a:prstGeom>
          <a:noFill/>
          <a:ln/>
        </p:spPr>
        <p:txBody>
          <a:bodyPr wrap="square" lIns="0" tIns="0" rIns="0" bIns="0" rtlCol="0" anchor="t"/>
          <a:lstStyle/>
          <a:p>
            <a:pPr marL="0" indent="0">
              <a:lnSpc>
                <a:spcPts val="6750"/>
              </a:lnSpc>
              <a:buNone/>
            </a:pPr>
            <a:r>
              <a:rPr lang="en-US" sz="5400" dirty="0">
                <a:latin typeface="Prompt" pitchFamily="34" charset="0"/>
                <a:ea typeface="Prompt" pitchFamily="34" charset="-122"/>
                <a:cs typeface="Prompt" pitchFamily="34" charset="-120"/>
              </a:rPr>
              <a:t>Cloud Audit Trail Trackers: Security and Compliance in the Cloud</a:t>
            </a:r>
            <a:endParaRPr lang="en-US" sz="5400" dirty="0"/>
          </a:p>
        </p:txBody>
      </p:sp>
      <p:sp>
        <p:nvSpPr>
          <p:cNvPr id="4" name="Text 1"/>
          <p:cNvSpPr/>
          <p:nvPr/>
        </p:nvSpPr>
        <p:spPr>
          <a:xfrm>
            <a:off x="6270546" y="4566404"/>
            <a:ext cx="7575709" cy="2867978"/>
          </a:xfrm>
          <a:prstGeom prst="rect">
            <a:avLst/>
          </a:prstGeom>
          <a:noFill/>
          <a:ln/>
        </p:spPr>
        <p:txBody>
          <a:bodyPr wrap="square" lIns="0" tIns="0" rIns="0" bIns="0" rtlCol="0" anchor="t"/>
          <a:lstStyle/>
          <a:p>
            <a:pPr marL="0" indent="0">
              <a:lnSpc>
                <a:spcPts val="2800"/>
              </a:lnSpc>
              <a:buNone/>
            </a:pPr>
            <a:r>
              <a:rPr lang="en-US" sz="1750" dirty="0">
                <a:latin typeface="Mukta" pitchFamily="34" charset="0"/>
                <a:ea typeface="Mukta" pitchFamily="34" charset="-122"/>
                <a:cs typeface="Mukta" pitchFamily="34" charset="-120"/>
              </a:rPr>
              <a:t>Cloud Audit Trail Trackers are essential for ensuring security and compliance in cloud-based systems. They record and monitor user and system activities, providing a comprehensive view of events within your cloud environment. These trackers are vital for real-time monitoring, log collection and storage, analytics and reporting, integration with SIEM systems, compliance monitoring, data visualization, and ultimately, improved security and compliance in your cloud infrastructure. They can be customized to meet specific needs and help organizations maintain compliance with industry regulations.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A0ABF-7387-B983-CA44-3C52172D3A3D}"/>
              </a:ext>
            </a:extLst>
          </p:cNvPr>
          <p:cNvPicPr>
            <a:picLocks noChangeAspect="1"/>
          </p:cNvPicPr>
          <p:nvPr/>
        </p:nvPicPr>
        <p:blipFill>
          <a:blip r:embed="rId2"/>
          <a:stretch>
            <a:fillRect/>
          </a:stretch>
        </p:blipFill>
        <p:spPr>
          <a:xfrm>
            <a:off x="89210" y="0"/>
            <a:ext cx="14396224" cy="8229600"/>
          </a:xfrm>
          <a:prstGeom prst="rect">
            <a:avLst/>
          </a:prstGeom>
        </p:spPr>
      </p:pic>
    </p:spTree>
    <p:extLst>
      <p:ext uri="{BB962C8B-B14F-4D97-AF65-F5344CB8AC3E}">
        <p14:creationId xmlns:p14="http://schemas.microsoft.com/office/powerpoint/2010/main" val="215676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78819-1CFB-8239-E2F8-21585FF46DAA}"/>
              </a:ext>
            </a:extLst>
          </p:cNvPr>
          <p:cNvPicPr>
            <a:picLocks noChangeAspect="1"/>
          </p:cNvPicPr>
          <p:nvPr/>
        </p:nvPicPr>
        <p:blipFill>
          <a:blip r:embed="rId2"/>
          <a:stretch>
            <a:fillRect/>
          </a:stretch>
        </p:blipFill>
        <p:spPr>
          <a:xfrm>
            <a:off x="-1360449" y="0"/>
            <a:ext cx="8675649" cy="8229600"/>
          </a:xfrm>
          <a:prstGeom prst="rect">
            <a:avLst/>
          </a:prstGeom>
        </p:spPr>
      </p:pic>
      <p:pic>
        <p:nvPicPr>
          <p:cNvPr id="9" name="Picture 8">
            <a:extLst>
              <a:ext uri="{FF2B5EF4-FFF2-40B4-BE49-F238E27FC236}">
                <a16:creationId xmlns:a16="http://schemas.microsoft.com/office/drawing/2014/main" id="{AE78EB13-1B4E-8671-04BC-F51A86D07BBB}"/>
              </a:ext>
            </a:extLst>
          </p:cNvPr>
          <p:cNvPicPr>
            <a:picLocks noChangeAspect="1"/>
          </p:cNvPicPr>
          <p:nvPr/>
        </p:nvPicPr>
        <p:blipFill>
          <a:blip r:embed="rId3"/>
          <a:stretch>
            <a:fillRect/>
          </a:stretch>
        </p:blipFill>
        <p:spPr>
          <a:xfrm>
            <a:off x="7175193" y="0"/>
            <a:ext cx="9127890" cy="8229600"/>
          </a:xfrm>
          <a:prstGeom prst="rect">
            <a:avLst/>
          </a:prstGeom>
        </p:spPr>
      </p:pic>
    </p:spTree>
    <p:extLst>
      <p:ext uri="{BB962C8B-B14F-4D97-AF65-F5344CB8AC3E}">
        <p14:creationId xmlns:p14="http://schemas.microsoft.com/office/powerpoint/2010/main" val="27365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AB713-3AA9-20A0-A727-770BAC8FE046}"/>
              </a:ext>
            </a:extLst>
          </p:cNvPr>
          <p:cNvPicPr>
            <a:picLocks noChangeAspect="1"/>
          </p:cNvPicPr>
          <p:nvPr/>
        </p:nvPicPr>
        <p:blipFill>
          <a:blip r:embed="rId2"/>
          <a:stretch>
            <a:fillRect/>
          </a:stretch>
        </p:blipFill>
        <p:spPr>
          <a:xfrm>
            <a:off x="133815" y="0"/>
            <a:ext cx="14307014" cy="8229600"/>
          </a:xfrm>
          <a:prstGeom prst="rect">
            <a:avLst/>
          </a:prstGeom>
        </p:spPr>
      </p:pic>
    </p:spTree>
    <p:extLst>
      <p:ext uri="{BB962C8B-B14F-4D97-AF65-F5344CB8AC3E}">
        <p14:creationId xmlns:p14="http://schemas.microsoft.com/office/powerpoint/2010/main" val="115229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70385-39C8-AC19-97BA-B2C8F1EA3A9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78114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648"/>
          </a:xfrm>
          <a:prstGeom prst="rect">
            <a:avLst/>
          </a:prstGeom>
        </p:spPr>
      </p:pic>
      <p:sp>
        <p:nvSpPr>
          <p:cNvPr id="3" name="Text 0"/>
          <p:cNvSpPr/>
          <p:nvPr/>
        </p:nvSpPr>
        <p:spPr>
          <a:xfrm>
            <a:off x="765096" y="601147"/>
            <a:ext cx="4979789" cy="607219"/>
          </a:xfrm>
          <a:prstGeom prst="rect">
            <a:avLst/>
          </a:prstGeom>
          <a:noFill/>
          <a:ln/>
        </p:spPr>
        <p:txBody>
          <a:bodyPr wrap="none" lIns="0" tIns="0" rIns="0" bIns="0" rtlCol="0" anchor="t"/>
          <a:lstStyle/>
          <a:p>
            <a:pPr marL="0" indent="0">
              <a:lnSpc>
                <a:spcPts val="4750"/>
              </a:lnSpc>
              <a:buNone/>
            </a:pPr>
            <a:r>
              <a:rPr lang="en-US" sz="3800" dirty="0">
                <a:latin typeface="Prompt" pitchFamily="34" charset="0"/>
                <a:ea typeface="Prompt" pitchFamily="34" charset="-122"/>
                <a:cs typeface="Prompt" pitchFamily="34" charset="-120"/>
              </a:rPr>
              <a:t>Real-time Monitoring</a:t>
            </a:r>
            <a:endParaRPr lang="en-US" sz="3800" dirty="0"/>
          </a:p>
        </p:txBody>
      </p:sp>
      <p:sp>
        <p:nvSpPr>
          <p:cNvPr id="4" name="Text 1"/>
          <p:cNvSpPr/>
          <p:nvPr/>
        </p:nvSpPr>
        <p:spPr>
          <a:xfrm>
            <a:off x="765096" y="1536263"/>
            <a:ext cx="7613809" cy="1049060"/>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Real-time monitoring provides immediate visibility into user activity and system events. This enables proactive identification and response to potential threats or security breaches.</a:t>
            </a:r>
            <a:endParaRPr lang="en-US" sz="1700" dirty="0"/>
          </a:p>
        </p:txBody>
      </p:sp>
      <p:sp>
        <p:nvSpPr>
          <p:cNvPr id="5" name="Shape 2"/>
          <p:cNvSpPr/>
          <p:nvPr/>
        </p:nvSpPr>
        <p:spPr>
          <a:xfrm>
            <a:off x="1077754" y="2831187"/>
            <a:ext cx="30480" cy="4801314"/>
          </a:xfrm>
          <a:prstGeom prst="roundRect">
            <a:avLst>
              <a:gd name="adj" fmla="val 301224"/>
            </a:avLst>
          </a:prstGeom>
          <a:solidFill>
            <a:srgbClr val="6D4562"/>
          </a:solidFill>
          <a:ln/>
        </p:spPr>
      </p:sp>
      <p:sp>
        <p:nvSpPr>
          <p:cNvPr id="6" name="Shape 3"/>
          <p:cNvSpPr/>
          <p:nvPr/>
        </p:nvSpPr>
        <p:spPr>
          <a:xfrm>
            <a:off x="1308437" y="3307675"/>
            <a:ext cx="765096" cy="30480"/>
          </a:xfrm>
          <a:prstGeom prst="roundRect">
            <a:avLst>
              <a:gd name="adj" fmla="val 301224"/>
            </a:avLst>
          </a:prstGeom>
          <a:solidFill>
            <a:srgbClr val="6D4562"/>
          </a:solidFill>
          <a:ln/>
        </p:spPr>
      </p:sp>
      <p:sp>
        <p:nvSpPr>
          <p:cNvPr id="7" name="Shape 4"/>
          <p:cNvSpPr/>
          <p:nvPr/>
        </p:nvSpPr>
        <p:spPr>
          <a:xfrm>
            <a:off x="847070" y="3077051"/>
            <a:ext cx="491847" cy="491847"/>
          </a:xfrm>
          <a:prstGeom prst="roundRect">
            <a:avLst>
              <a:gd name="adj" fmla="val 18667"/>
            </a:avLst>
          </a:prstGeom>
          <a:solidFill>
            <a:srgbClr val="542C49"/>
          </a:solidFill>
          <a:ln w="7620">
            <a:solidFill>
              <a:srgbClr val="6D4562"/>
            </a:solidFill>
            <a:prstDash val="solid"/>
          </a:ln>
        </p:spPr>
      </p:sp>
      <p:sp>
        <p:nvSpPr>
          <p:cNvPr id="8" name="Text 5"/>
          <p:cNvSpPr/>
          <p:nvPr/>
        </p:nvSpPr>
        <p:spPr>
          <a:xfrm>
            <a:off x="1038404" y="3177183"/>
            <a:ext cx="109061" cy="29146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9" name="Text 6"/>
          <p:cNvSpPr/>
          <p:nvPr/>
        </p:nvSpPr>
        <p:spPr>
          <a:xfrm>
            <a:off x="2295287" y="3049786"/>
            <a:ext cx="2606397" cy="303609"/>
          </a:xfrm>
          <a:prstGeom prst="rect">
            <a:avLst/>
          </a:prstGeom>
          <a:noFill/>
          <a:ln/>
        </p:spPr>
        <p:txBody>
          <a:bodyPr wrap="none" lIns="0" tIns="0" rIns="0" bIns="0" rtlCol="0" anchor="t"/>
          <a:lstStyle/>
          <a:p>
            <a:pPr marL="0" indent="0" algn="l">
              <a:lnSpc>
                <a:spcPts val="2350"/>
              </a:lnSpc>
              <a:buNone/>
            </a:pPr>
            <a:r>
              <a:rPr lang="en-US" sz="1900" dirty="0">
                <a:latin typeface="Prompt" pitchFamily="34" charset="0"/>
                <a:ea typeface="Prompt" pitchFamily="34" charset="-122"/>
                <a:cs typeface="Prompt" pitchFamily="34" charset="-120"/>
              </a:rPr>
              <a:t>User Activity Tracking</a:t>
            </a:r>
            <a:endParaRPr lang="en-US" sz="1900" dirty="0"/>
          </a:p>
        </p:txBody>
      </p:sp>
      <p:sp>
        <p:nvSpPr>
          <p:cNvPr id="10" name="Text 7"/>
          <p:cNvSpPr/>
          <p:nvPr/>
        </p:nvSpPr>
        <p:spPr>
          <a:xfrm>
            <a:off x="2295287" y="3484483"/>
            <a:ext cx="6083618" cy="349687"/>
          </a:xfrm>
          <a:prstGeom prst="rect">
            <a:avLst/>
          </a:prstGeom>
          <a:noFill/>
          <a:ln/>
        </p:spPr>
        <p:txBody>
          <a:bodyPr wrap="none" lIns="0" tIns="0" rIns="0" bIns="0" rtlCol="0" anchor="t"/>
          <a:lstStyle/>
          <a:p>
            <a:pPr marL="0" indent="0" algn="l">
              <a:lnSpc>
                <a:spcPts val="2750"/>
              </a:lnSpc>
              <a:buNone/>
            </a:pPr>
            <a:r>
              <a:rPr lang="en-US" sz="1700" dirty="0">
                <a:latin typeface="Mukta" pitchFamily="34" charset="0"/>
                <a:ea typeface="Mukta" pitchFamily="34" charset="-122"/>
                <a:cs typeface="Mukta" pitchFamily="34" charset="-120"/>
              </a:rPr>
              <a:t>Tracks user logins, file access, API calls, and other actions.</a:t>
            </a:r>
            <a:endParaRPr lang="en-US" sz="1700" dirty="0"/>
          </a:p>
        </p:txBody>
      </p:sp>
      <p:sp>
        <p:nvSpPr>
          <p:cNvPr id="11" name="Shape 8"/>
          <p:cNvSpPr/>
          <p:nvPr/>
        </p:nvSpPr>
        <p:spPr>
          <a:xfrm>
            <a:off x="1308437" y="4747855"/>
            <a:ext cx="765096" cy="30480"/>
          </a:xfrm>
          <a:prstGeom prst="roundRect">
            <a:avLst>
              <a:gd name="adj" fmla="val 301224"/>
            </a:avLst>
          </a:prstGeom>
          <a:solidFill>
            <a:srgbClr val="6D4562"/>
          </a:solidFill>
          <a:ln/>
        </p:spPr>
      </p:sp>
      <p:sp>
        <p:nvSpPr>
          <p:cNvPr id="12" name="Shape 9"/>
          <p:cNvSpPr/>
          <p:nvPr/>
        </p:nvSpPr>
        <p:spPr>
          <a:xfrm>
            <a:off x="847070" y="4517231"/>
            <a:ext cx="491847" cy="491847"/>
          </a:xfrm>
          <a:prstGeom prst="roundRect">
            <a:avLst>
              <a:gd name="adj" fmla="val 18667"/>
            </a:avLst>
          </a:prstGeom>
          <a:solidFill>
            <a:srgbClr val="542C49"/>
          </a:solidFill>
          <a:ln w="7620">
            <a:solidFill>
              <a:srgbClr val="6D4562"/>
            </a:solidFill>
            <a:prstDash val="solid"/>
          </a:ln>
        </p:spPr>
      </p:sp>
      <p:sp>
        <p:nvSpPr>
          <p:cNvPr id="13" name="Text 10"/>
          <p:cNvSpPr/>
          <p:nvPr/>
        </p:nvSpPr>
        <p:spPr>
          <a:xfrm>
            <a:off x="1007685" y="4617363"/>
            <a:ext cx="170617" cy="29146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4" name="Text 11"/>
          <p:cNvSpPr/>
          <p:nvPr/>
        </p:nvSpPr>
        <p:spPr>
          <a:xfrm>
            <a:off x="2295287" y="4489966"/>
            <a:ext cx="2627233" cy="303609"/>
          </a:xfrm>
          <a:prstGeom prst="rect">
            <a:avLst/>
          </a:prstGeom>
          <a:noFill/>
          <a:ln/>
        </p:spPr>
        <p:txBody>
          <a:bodyPr wrap="none" lIns="0" tIns="0" rIns="0" bIns="0" rtlCol="0" anchor="t"/>
          <a:lstStyle/>
          <a:p>
            <a:pPr marL="0" indent="0" algn="l">
              <a:lnSpc>
                <a:spcPts val="2350"/>
              </a:lnSpc>
              <a:buNone/>
            </a:pPr>
            <a:r>
              <a:rPr lang="en-US" sz="1900" dirty="0">
                <a:latin typeface="Prompt" pitchFamily="34" charset="0"/>
                <a:ea typeface="Prompt" pitchFamily="34" charset="-122"/>
                <a:cs typeface="Prompt" pitchFamily="34" charset="-120"/>
              </a:rPr>
              <a:t>System Event Logging</a:t>
            </a:r>
            <a:endParaRPr lang="en-US" sz="1900" dirty="0"/>
          </a:p>
        </p:txBody>
      </p:sp>
      <p:sp>
        <p:nvSpPr>
          <p:cNvPr id="15" name="Text 12"/>
          <p:cNvSpPr/>
          <p:nvPr/>
        </p:nvSpPr>
        <p:spPr>
          <a:xfrm>
            <a:off x="2295287" y="4924663"/>
            <a:ext cx="6083618" cy="699373"/>
          </a:xfrm>
          <a:prstGeom prst="rect">
            <a:avLst/>
          </a:prstGeom>
          <a:noFill/>
          <a:ln/>
        </p:spPr>
        <p:txBody>
          <a:bodyPr wrap="square" lIns="0" tIns="0" rIns="0" bIns="0" rtlCol="0" anchor="t"/>
          <a:lstStyle/>
          <a:p>
            <a:pPr marL="0" indent="0" algn="l">
              <a:lnSpc>
                <a:spcPts val="2750"/>
              </a:lnSpc>
              <a:buNone/>
            </a:pPr>
            <a:r>
              <a:rPr lang="en-US" sz="1700" dirty="0">
                <a:latin typeface="Mukta" pitchFamily="34" charset="0"/>
                <a:ea typeface="Mukta" pitchFamily="34" charset="-122"/>
                <a:cs typeface="Mukta" pitchFamily="34" charset="-120"/>
              </a:rPr>
              <a:t>Captures system events like resource creation, deletion, configuration changes, and error logs.</a:t>
            </a:r>
            <a:endParaRPr lang="en-US" sz="1700" dirty="0"/>
          </a:p>
        </p:txBody>
      </p:sp>
      <p:sp>
        <p:nvSpPr>
          <p:cNvPr id="16" name="Shape 13"/>
          <p:cNvSpPr/>
          <p:nvPr/>
        </p:nvSpPr>
        <p:spPr>
          <a:xfrm>
            <a:off x="1308437" y="6537722"/>
            <a:ext cx="765096" cy="30480"/>
          </a:xfrm>
          <a:prstGeom prst="roundRect">
            <a:avLst>
              <a:gd name="adj" fmla="val 301224"/>
            </a:avLst>
          </a:prstGeom>
          <a:solidFill>
            <a:srgbClr val="6D4562"/>
          </a:solidFill>
          <a:ln/>
        </p:spPr>
      </p:sp>
      <p:sp>
        <p:nvSpPr>
          <p:cNvPr id="17" name="Shape 14"/>
          <p:cNvSpPr/>
          <p:nvPr/>
        </p:nvSpPr>
        <p:spPr>
          <a:xfrm>
            <a:off x="847070" y="6307098"/>
            <a:ext cx="491847" cy="491847"/>
          </a:xfrm>
          <a:prstGeom prst="roundRect">
            <a:avLst>
              <a:gd name="adj" fmla="val 18667"/>
            </a:avLst>
          </a:prstGeom>
          <a:solidFill>
            <a:srgbClr val="542C49"/>
          </a:solidFill>
          <a:ln w="7620">
            <a:solidFill>
              <a:srgbClr val="6D4562"/>
            </a:solidFill>
            <a:prstDash val="solid"/>
          </a:ln>
        </p:spPr>
      </p:sp>
      <p:sp>
        <p:nvSpPr>
          <p:cNvPr id="18" name="Text 15"/>
          <p:cNvSpPr/>
          <p:nvPr/>
        </p:nvSpPr>
        <p:spPr>
          <a:xfrm>
            <a:off x="1008400" y="6407229"/>
            <a:ext cx="169069" cy="291465"/>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9" name="Text 16"/>
          <p:cNvSpPr/>
          <p:nvPr/>
        </p:nvSpPr>
        <p:spPr>
          <a:xfrm>
            <a:off x="2295287" y="6279833"/>
            <a:ext cx="2804993" cy="303609"/>
          </a:xfrm>
          <a:prstGeom prst="rect">
            <a:avLst/>
          </a:prstGeom>
          <a:noFill/>
          <a:ln/>
        </p:spPr>
        <p:txBody>
          <a:bodyPr wrap="none" lIns="0" tIns="0" rIns="0" bIns="0" rtlCol="0" anchor="t"/>
          <a:lstStyle/>
          <a:p>
            <a:pPr marL="0" indent="0" algn="l">
              <a:lnSpc>
                <a:spcPts val="2350"/>
              </a:lnSpc>
              <a:buNone/>
            </a:pPr>
            <a:r>
              <a:rPr lang="en-US" sz="1900" dirty="0">
                <a:latin typeface="Prompt" pitchFamily="34" charset="0"/>
                <a:ea typeface="Prompt" pitchFamily="34" charset="-122"/>
                <a:cs typeface="Prompt" pitchFamily="34" charset="-120"/>
              </a:rPr>
              <a:t>Alerts and Notifications</a:t>
            </a:r>
            <a:endParaRPr lang="en-US" sz="1900" dirty="0"/>
          </a:p>
        </p:txBody>
      </p:sp>
      <p:sp>
        <p:nvSpPr>
          <p:cNvPr id="20" name="Text 17"/>
          <p:cNvSpPr/>
          <p:nvPr/>
        </p:nvSpPr>
        <p:spPr>
          <a:xfrm>
            <a:off x="2295287" y="6714530"/>
            <a:ext cx="6083618" cy="699373"/>
          </a:xfrm>
          <a:prstGeom prst="rect">
            <a:avLst/>
          </a:prstGeom>
          <a:noFill/>
          <a:ln/>
        </p:spPr>
        <p:txBody>
          <a:bodyPr wrap="square" lIns="0" tIns="0" rIns="0" bIns="0" rtlCol="0" anchor="t"/>
          <a:lstStyle/>
          <a:p>
            <a:pPr marL="0" indent="0" algn="l">
              <a:lnSpc>
                <a:spcPts val="2750"/>
              </a:lnSpc>
              <a:buNone/>
            </a:pPr>
            <a:r>
              <a:rPr lang="en-US" sz="1700" dirty="0">
                <a:latin typeface="Mukta" pitchFamily="34" charset="0"/>
                <a:ea typeface="Mukta" pitchFamily="34" charset="-122"/>
                <a:cs typeface="Mukta" pitchFamily="34" charset="-120"/>
              </a:rPr>
              <a:t>Generates alerts for suspicious activities, security events, and potential violations.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69162"/>
            <a:ext cx="7343656" cy="685800"/>
          </a:xfrm>
          <a:prstGeom prst="rect">
            <a:avLst/>
          </a:prstGeom>
          <a:noFill/>
          <a:ln/>
        </p:spPr>
        <p:txBody>
          <a:bodyPr wrap="none" lIns="0" tIns="0" rIns="0" bIns="0" rtlCol="0" anchor="t"/>
          <a:lstStyle/>
          <a:p>
            <a:pPr marL="0" indent="0">
              <a:lnSpc>
                <a:spcPts val="5400"/>
              </a:lnSpc>
              <a:buNone/>
            </a:pPr>
            <a:r>
              <a:rPr lang="en-US" sz="4300" dirty="0">
                <a:latin typeface="Prompt" pitchFamily="34" charset="0"/>
                <a:ea typeface="Prompt" pitchFamily="34" charset="-122"/>
                <a:cs typeface="Prompt" pitchFamily="34" charset="-120"/>
              </a:rPr>
              <a:t>Log Collection and Storage</a:t>
            </a:r>
            <a:endParaRPr lang="en-US" sz="4300" dirty="0"/>
          </a:p>
        </p:txBody>
      </p:sp>
      <p:sp>
        <p:nvSpPr>
          <p:cNvPr id="3" name="Text 1"/>
          <p:cNvSpPr/>
          <p:nvPr/>
        </p:nvSpPr>
        <p:spPr>
          <a:xfrm>
            <a:off x="864037" y="3048714"/>
            <a:ext cx="12902327" cy="790099"/>
          </a:xfrm>
          <a:prstGeom prst="rect">
            <a:avLst/>
          </a:prstGeom>
          <a:noFill/>
          <a:ln/>
        </p:spPr>
        <p:txBody>
          <a:bodyPr wrap="square" lIns="0" tIns="0" rIns="0" bIns="0" rtlCol="0" anchor="t"/>
          <a:lstStyle/>
          <a:p>
            <a:pPr marL="0" indent="0">
              <a:lnSpc>
                <a:spcPts val="3100"/>
              </a:lnSpc>
              <a:buNone/>
            </a:pPr>
            <a:r>
              <a:rPr lang="en-US" sz="1900" dirty="0">
                <a:latin typeface="Mukta" pitchFamily="34" charset="0"/>
                <a:ea typeface="Mukta" pitchFamily="34" charset="-122"/>
                <a:cs typeface="Mukta" pitchFamily="34" charset="-120"/>
              </a:rPr>
              <a:t>Cloud Audit Trail Trackers collect logs from various sources, including cloud services, network devices, and security tools. These logs are securely stored and indexed for analysis and retrieval.</a:t>
            </a:r>
            <a:endParaRPr lang="en-US" sz="1900" dirty="0"/>
          </a:p>
        </p:txBody>
      </p:sp>
      <p:sp>
        <p:nvSpPr>
          <p:cNvPr id="4" name="Text 2"/>
          <p:cNvSpPr/>
          <p:nvPr/>
        </p:nvSpPr>
        <p:spPr>
          <a:xfrm>
            <a:off x="864037" y="4363283"/>
            <a:ext cx="2743200" cy="342900"/>
          </a:xfrm>
          <a:prstGeom prst="rect">
            <a:avLst/>
          </a:prstGeom>
          <a:noFill/>
          <a:ln/>
        </p:spPr>
        <p:txBody>
          <a:bodyPr wrap="none" lIns="0" tIns="0" rIns="0" bIns="0" rtlCol="0" anchor="t"/>
          <a:lstStyle/>
          <a:p>
            <a:pPr marL="0" indent="0">
              <a:lnSpc>
                <a:spcPts val="2700"/>
              </a:lnSpc>
              <a:buNone/>
            </a:pPr>
            <a:r>
              <a:rPr lang="en-US" sz="2150" dirty="0">
                <a:latin typeface="Prompt" pitchFamily="34" charset="0"/>
                <a:ea typeface="Prompt" pitchFamily="34" charset="-122"/>
                <a:cs typeface="Prompt" pitchFamily="34" charset="-120"/>
              </a:rPr>
              <a:t>Log Retention</a:t>
            </a:r>
            <a:endParaRPr lang="en-US" sz="2150" dirty="0"/>
          </a:p>
        </p:txBody>
      </p:sp>
      <p:sp>
        <p:nvSpPr>
          <p:cNvPr id="5" name="Text 3"/>
          <p:cNvSpPr/>
          <p:nvPr/>
        </p:nvSpPr>
        <p:spPr>
          <a:xfrm>
            <a:off x="864037" y="4953000"/>
            <a:ext cx="3898821" cy="1185148"/>
          </a:xfrm>
          <a:prstGeom prst="rect">
            <a:avLst/>
          </a:prstGeom>
          <a:noFill/>
          <a:ln/>
        </p:spPr>
        <p:txBody>
          <a:bodyPr wrap="square" lIns="0" tIns="0" rIns="0" bIns="0" rtlCol="0" anchor="t"/>
          <a:lstStyle/>
          <a:p>
            <a:pPr marL="0" indent="0">
              <a:lnSpc>
                <a:spcPts val="3100"/>
              </a:lnSpc>
              <a:buNone/>
            </a:pPr>
            <a:r>
              <a:rPr lang="en-US" sz="1900" dirty="0">
                <a:latin typeface="Mukta" pitchFamily="34" charset="0"/>
                <a:ea typeface="Mukta" pitchFamily="34" charset="-122"/>
                <a:cs typeface="Mukta" pitchFamily="34" charset="-120"/>
              </a:rPr>
              <a:t>Logs are stored for a specified duration, meeting regulatory compliance requirements.</a:t>
            </a:r>
            <a:endParaRPr lang="en-US" sz="1900" dirty="0"/>
          </a:p>
        </p:txBody>
      </p:sp>
      <p:sp>
        <p:nvSpPr>
          <p:cNvPr id="6" name="Text 4"/>
          <p:cNvSpPr/>
          <p:nvPr/>
        </p:nvSpPr>
        <p:spPr>
          <a:xfrm>
            <a:off x="5372695" y="4363283"/>
            <a:ext cx="2743200" cy="342900"/>
          </a:xfrm>
          <a:prstGeom prst="rect">
            <a:avLst/>
          </a:prstGeom>
          <a:noFill/>
          <a:ln/>
        </p:spPr>
        <p:txBody>
          <a:bodyPr wrap="none" lIns="0" tIns="0" rIns="0" bIns="0" rtlCol="0" anchor="t"/>
          <a:lstStyle/>
          <a:p>
            <a:pPr marL="0" indent="0">
              <a:lnSpc>
                <a:spcPts val="2700"/>
              </a:lnSpc>
              <a:buNone/>
            </a:pPr>
            <a:r>
              <a:rPr lang="en-US" sz="2150" dirty="0">
                <a:latin typeface="Prompt" pitchFamily="34" charset="0"/>
                <a:ea typeface="Prompt" pitchFamily="34" charset="-122"/>
                <a:cs typeface="Prompt" pitchFamily="34" charset="-120"/>
              </a:rPr>
              <a:t>Log Indexing</a:t>
            </a:r>
            <a:endParaRPr lang="en-US" sz="2150" dirty="0"/>
          </a:p>
        </p:txBody>
      </p:sp>
      <p:sp>
        <p:nvSpPr>
          <p:cNvPr id="7" name="Text 5"/>
          <p:cNvSpPr/>
          <p:nvPr/>
        </p:nvSpPr>
        <p:spPr>
          <a:xfrm>
            <a:off x="5372695" y="4953000"/>
            <a:ext cx="3898821" cy="1185148"/>
          </a:xfrm>
          <a:prstGeom prst="rect">
            <a:avLst/>
          </a:prstGeom>
          <a:noFill/>
          <a:ln/>
        </p:spPr>
        <p:txBody>
          <a:bodyPr wrap="square" lIns="0" tIns="0" rIns="0" bIns="0" rtlCol="0" anchor="t"/>
          <a:lstStyle/>
          <a:p>
            <a:pPr marL="0" indent="0">
              <a:lnSpc>
                <a:spcPts val="3100"/>
              </a:lnSpc>
              <a:buNone/>
            </a:pPr>
            <a:r>
              <a:rPr lang="en-US" sz="1900" dirty="0">
                <a:latin typeface="Mukta" pitchFamily="34" charset="0"/>
                <a:ea typeface="Mukta" pitchFamily="34" charset="-122"/>
                <a:cs typeface="Mukta" pitchFamily="34" charset="-120"/>
              </a:rPr>
              <a:t>Logs are indexed for quick and efficient search, enabling rapid analysis and incident response.</a:t>
            </a:r>
            <a:endParaRPr lang="en-US" sz="1900" dirty="0"/>
          </a:p>
        </p:txBody>
      </p:sp>
      <p:sp>
        <p:nvSpPr>
          <p:cNvPr id="8" name="Text 6"/>
          <p:cNvSpPr/>
          <p:nvPr/>
        </p:nvSpPr>
        <p:spPr>
          <a:xfrm>
            <a:off x="9881354" y="4363283"/>
            <a:ext cx="2743200" cy="342900"/>
          </a:xfrm>
          <a:prstGeom prst="rect">
            <a:avLst/>
          </a:prstGeom>
          <a:noFill/>
          <a:ln/>
        </p:spPr>
        <p:txBody>
          <a:bodyPr wrap="none" lIns="0" tIns="0" rIns="0" bIns="0" rtlCol="0" anchor="t"/>
          <a:lstStyle/>
          <a:p>
            <a:pPr marL="0" indent="0">
              <a:lnSpc>
                <a:spcPts val="2700"/>
              </a:lnSpc>
              <a:buNone/>
            </a:pPr>
            <a:r>
              <a:rPr lang="en-US" sz="2150" dirty="0">
                <a:latin typeface="Prompt" pitchFamily="34" charset="0"/>
                <a:ea typeface="Prompt" pitchFamily="34" charset="-122"/>
                <a:cs typeface="Prompt" pitchFamily="34" charset="-120"/>
              </a:rPr>
              <a:t>Log Encryption</a:t>
            </a:r>
            <a:endParaRPr lang="en-US" sz="2150" dirty="0"/>
          </a:p>
        </p:txBody>
      </p:sp>
      <p:sp>
        <p:nvSpPr>
          <p:cNvPr id="9" name="Text 7"/>
          <p:cNvSpPr/>
          <p:nvPr/>
        </p:nvSpPr>
        <p:spPr>
          <a:xfrm>
            <a:off x="9881354" y="4953000"/>
            <a:ext cx="3898821" cy="1185148"/>
          </a:xfrm>
          <a:prstGeom prst="rect">
            <a:avLst/>
          </a:prstGeom>
          <a:noFill/>
          <a:ln/>
        </p:spPr>
        <p:txBody>
          <a:bodyPr wrap="square" lIns="0" tIns="0" rIns="0" bIns="0" rtlCol="0" anchor="t"/>
          <a:lstStyle/>
          <a:p>
            <a:pPr marL="0" indent="0">
              <a:lnSpc>
                <a:spcPts val="3100"/>
              </a:lnSpc>
              <a:buNone/>
            </a:pPr>
            <a:r>
              <a:rPr lang="en-US" sz="1900" dirty="0">
                <a:latin typeface="Mukta" pitchFamily="34" charset="0"/>
                <a:ea typeface="Mukta" pitchFamily="34" charset="-122"/>
                <a:cs typeface="Mukta" pitchFamily="34" charset="-120"/>
              </a:rPr>
              <a:t>Logs are encrypted both at rest and in transit, ensuring data confidentiality and integrity.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7826"/>
          </a:xfrm>
          <a:prstGeom prst="rect">
            <a:avLst/>
          </a:prstGeom>
        </p:spPr>
      </p:pic>
      <p:sp>
        <p:nvSpPr>
          <p:cNvPr id="3" name="Text 0"/>
          <p:cNvSpPr/>
          <p:nvPr/>
        </p:nvSpPr>
        <p:spPr>
          <a:xfrm>
            <a:off x="730210" y="3267075"/>
            <a:ext cx="5498663" cy="579477"/>
          </a:xfrm>
          <a:prstGeom prst="rect">
            <a:avLst/>
          </a:prstGeom>
          <a:noFill/>
          <a:ln/>
        </p:spPr>
        <p:txBody>
          <a:bodyPr wrap="none" lIns="0" tIns="0" rIns="0" bIns="0" rtlCol="0" anchor="t"/>
          <a:lstStyle/>
          <a:p>
            <a:pPr marL="0" indent="0">
              <a:lnSpc>
                <a:spcPts val="4550"/>
              </a:lnSpc>
              <a:buNone/>
            </a:pPr>
            <a:r>
              <a:rPr lang="en-US" sz="3650" dirty="0">
                <a:latin typeface="Prompt" pitchFamily="34" charset="0"/>
                <a:ea typeface="Prompt" pitchFamily="34" charset="-122"/>
                <a:cs typeface="Prompt" pitchFamily="34" charset="-120"/>
              </a:rPr>
              <a:t>Analytics and Reporting</a:t>
            </a:r>
            <a:endParaRPr lang="en-US" sz="3650" dirty="0"/>
          </a:p>
        </p:txBody>
      </p:sp>
      <p:sp>
        <p:nvSpPr>
          <p:cNvPr id="4" name="Text 1"/>
          <p:cNvSpPr/>
          <p:nvPr/>
        </p:nvSpPr>
        <p:spPr>
          <a:xfrm>
            <a:off x="730210" y="4159448"/>
            <a:ext cx="13169979" cy="333732"/>
          </a:xfrm>
          <a:prstGeom prst="rect">
            <a:avLst/>
          </a:prstGeom>
          <a:noFill/>
          <a:ln/>
        </p:spPr>
        <p:txBody>
          <a:bodyPr wrap="non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Cloud Audit Trail Trackers provide comprehensive analytics and reporting capabilities, enabling organizations to gain insights from collected logs.</a:t>
            </a:r>
            <a:endParaRPr lang="en-US" sz="1600" dirty="0"/>
          </a:p>
        </p:txBody>
      </p:sp>
      <p:sp>
        <p:nvSpPr>
          <p:cNvPr id="5" name="Shape 2"/>
          <p:cNvSpPr/>
          <p:nvPr/>
        </p:nvSpPr>
        <p:spPr>
          <a:xfrm>
            <a:off x="730210" y="4962525"/>
            <a:ext cx="469344" cy="469344"/>
          </a:xfrm>
          <a:prstGeom prst="roundRect">
            <a:avLst>
              <a:gd name="adj" fmla="val 18670"/>
            </a:avLst>
          </a:prstGeom>
          <a:solidFill>
            <a:srgbClr val="542C49"/>
          </a:solidFill>
          <a:ln w="7620">
            <a:solidFill>
              <a:srgbClr val="6D4562"/>
            </a:solidFill>
            <a:prstDash val="solid"/>
          </a:ln>
        </p:spPr>
      </p:sp>
      <p:sp>
        <p:nvSpPr>
          <p:cNvPr id="6" name="Text 3"/>
          <p:cNvSpPr/>
          <p:nvPr/>
        </p:nvSpPr>
        <p:spPr>
          <a:xfrm>
            <a:off x="912852" y="5058132"/>
            <a:ext cx="104061" cy="278130"/>
          </a:xfrm>
          <a:prstGeom prst="rect">
            <a:avLst/>
          </a:prstGeom>
          <a:noFill/>
          <a:ln/>
        </p:spPr>
        <p:txBody>
          <a:bodyPr wrap="none" lIns="0" tIns="0" rIns="0" bIns="0" rtlCol="0" anchor="t"/>
          <a:lstStyle/>
          <a:p>
            <a:pPr marL="0" indent="0" algn="ctr">
              <a:lnSpc>
                <a:spcPts val="2150"/>
              </a:lnSpc>
              <a:buNone/>
            </a:pPr>
            <a:r>
              <a:rPr lang="en-US" sz="2150" dirty="0">
                <a:latin typeface="Prompt" pitchFamily="34" charset="0"/>
                <a:ea typeface="Prompt" pitchFamily="34" charset="-122"/>
                <a:cs typeface="Prompt" pitchFamily="34" charset="-120"/>
              </a:rPr>
              <a:t>1</a:t>
            </a:r>
            <a:endParaRPr lang="en-US" sz="2150" dirty="0"/>
          </a:p>
        </p:txBody>
      </p:sp>
      <p:sp>
        <p:nvSpPr>
          <p:cNvPr id="7" name="Text 4"/>
          <p:cNvSpPr/>
          <p:nvPr/>
        </p:nvSpPr>
        <p:spPr>
          <a:xfrm>
            <a:off x="1408152" y="4962525"/>
            <a:ext cx="2318147" cy="289679"/>
          </a:xfrm>
          <a:prstGeom prst="rect">
            <a:avLst/>
          </a:prstGeom>
          <a:noFill/>
          <a:ln/>
        </p:spPr>
        <p:txBody>
          <a:bodyPr wrap="none" lIns="0" tIns="0" rIns="0" bIns="0" rtlCol="0" anchor="t"/>
          <a:lstStyle/>
          <a:p>
            <a:pPr marL="0" indent="0">
              <a:lnSpc>
                <a:spcPts val="2250"/>
              </a:lnSpc>
              <a:buNone/>
            </a:pPr>
            <a:r>
              <a:rPr lang="en-US" sz="1800" dirty="0">
                <a:latin typeface="Prompt" pitchFamily="34" charset="0"/>
                <a:ea typeface="Prompt" pitchFamily="34" charset="-122"/>
                <a:cs typeface="Prompt" pitchFamily="34" charset="-120"/>
              </a:rPr>
              <a:t>Trend Analysis</a:t>
            </a:r>
            <a:endParaRPr lang="en-US" sz="1800" dirty="0"/>
          </a:p>
        </p:txBody>
      </p:sp>
      <p:sp>
        <p:nvSpPr>
          <p:cNvPr id="8" name="Text 5"/>
          <p:cNvSpPr/>
          <p:nvPr/>
        </p:nvSpPr>
        <p:spPr>
          <a:xfrm>
            <a:off x="1408152" y="5377339"/>
            <a:ext cx="5802749" cy="667464"/>
          </a:xfrm>
          <a:prstGeom prst="rect">
            <a:avLst/>
          </a:prstGeom>
          <a:noFill/>
          <a:ln/>
        </p:spPr>
        <p:txBody>
          <a:bodyPr wrap="squar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Identify patterns and anomalies in user activity and system behavior, enabling early detection of security threats.</a:t>
            </a:r>
            <a:endParaRPr lang="en-US" sz="1600" dirty="0"/>
          </a:p>
        </p:txBody>
      </p:sp>
      <p:sp>
        <p:nvSpPr>
          <p:cNvPr id="9" name="Shape 6"/>
          <p:cNvSpPr/>
          <p:nvPr/>
        </p:nvSpPr>
        <p:spPr>
          <a:xfrm>
            <a:off x="7419499" y="4962525"/>
            <a:ext cx="469344" cy="469344"/>
          </a:xfrm>
          <a:prstGeom prst="roundRect">
            <a:avLst>
              <a:gd name="adj" fmla="val 18670"/>
            </a:avLst>
          </a:prstGeom>
          <a:solidFill>
            <a:srgbClr val="542C49"/>
          </a:solidFill>
          <a:ln w="7620">
            <a:solidFill>
              <a:srgbClr val="6D4562"/>
            </a:solidFill>
            <a:prstDash val="solid"/>
          </a:ln>
        </p:spPr>
      </p:sp>
      <p:sp>
        <p:nvSpPr>
          <p:cNvPr id="10" name="Text 7"/>
          <p:cNvSpPr/>
          <p:nvPr/>
        </p:nvSpPr>
        <p:spPr>
          <a:xfrm>
            <a:off x="7572732" y="5058132"/>
            <a:ext cx="162758" cy="278130"/>
          </a:xfrm>
          <a:prstGeom prst="rect">
            <a:avLst/>
          </a:prstGeom>
          <a:noFill/>
          <a:ln/>
        </p:spPr>
        <p:txBody>
          <a:bodyPr wrap="none" lIns="0" tIns="0" rIns="0" bIns="0" rtlCol="0" anchor="t"/>
          <a:lstStyle/>
          <a:p>
            <a:pPr marL="0" indent="0" algn="ctr">
              <a:lnSpc>
                <a:spcPts val="2150"/>
              </a:lnSpc>
              <a:buNone/>
            </a:pPr>
            <a:r>
              <a:rPr lang="en-US" sz="2150" dirty="0">
                <a:latin typeface="Prompt" pitchFamily="34" charset="0"/>
                <a:ea typeface="Prompt" pitchFamily="34" charset="-122"/>
                <a:cs typeface="Prompt" pitchFamily="34" charset="-120"/>
              </a:rPr>
              <a:t>2</a:t>
            </a:r>
            <a:endParaRPr lang="en-US" sz="2150" dirty="0"/>
          </a:p>
        </p:txBody>
      </p:sp>
      <p:sp>
        <p:nvSpPr>
          <p:cNvPr id="11" name="Text 8"/>
          <p:cNvSpPr/>
          <p:nvPr/>
        </p:nvSpPr>
        <p:spPr>
          <a:xfrm>
            <a:off x="8097441" y="4962525"/>
            <a:ext cx="3438882" cy="289679"/>
          </a:xfrm>
          <a:prstGeom prst="rect">
            <a:avLst/>
          </a:prstGeom>
          <a:noFill/>
          <a:ln/>
        </p:spPr>
        <p:txBody>
          <a:bodyPr wrap="none" lIns="0" tIns="0" rIns="0" bIns="0" rtlCol="0" anchor="t"/>
          <a:lstStyle/>
          <a:p>
            <a:pPr marL="0" indent="0">
              <a:lnSpc>
                <a:spcPts val="2250"/>
              </a:lnSpc>
              <a:buNone/>
            </a:pPr>
            <a:r>
              <a:rPr lang="en-US" sz="1800" dirty="0">
                <a:latin typeface="Prompt" pitchFamily="34" charset="0"/>
                <a:ea typeface="Prompt" pitchFamily="34" charset="-122"/>
                <a:cs typeface="Prompt" pitchFamily="34" charset="-120"/>
              </a:rPr>
              <a:t>Security Incident Investigation</a:t>
            </a:r>
            <a:endParaRPr lang="en-US" sz="1800" dirty="0"/>
          </a:p>
        </p:txBody>
      </p:sp>
      <p:sp>
        <p:nvSpPr>
          <p:cNvPr id="12" name="Text 9"/>
          <p:cNvSpPr/>
          <p:nvPr/>
        </p:nvSpPr>
        <p:spPr>
          <a:xfrm>
            <a:off x="8097441" y="5377339"/>
            <a:ext cx="5802749" cy="667464"/>
          </a:xfrm>
          <a:prstGeom prst="rect">
            <a:avLst/>
          </a:prstGeom>
          <a:noFill/>
          <a:ln/>
        </p:spPr>
        <p:txBody>
          <a:bodyPr wrap="squar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Analyze logs to reconstruct events, pinpoint root causes, and determine the scope of security incidents.</a:t>
            </a:r>
            <a:endParaRPr lang="en-US" sz="1600" dirty="0"/>
          </a:p>
        </p:txBody>
      </p:sp>
      <p:sp>
        <p:nvSpPr>
          <p:cNvPr id="13" name="Shape 10"/>
          <p:cNvSpPr/>
          <p:nvPr/>
        </p:nvSpPr>
        <p:spPr>
          <a:xfrm>
            <a:off x="730210" y="6488073"/>
            <a:ext cx="469344" cy="469344"/>
          </a:xfrm>
          <a:prstGeom prst="roundRect">
            <a:avLst>
              <a:gd name="adj" fmla="val 18670"/>
            </a:avLst>
          </a:prstGeom>
          <a:solidFill>
            <a:srgbClr val="542C49"/>
          </a:solidFill>
          <a:ln w="7620">
            <a:solidFill>
              <a:srgbClr val="6D4562"/>
            </a:solidFill>
            <a:prstDash val="solid"/>
          </a:ln>
        </p:spPr>
      </p:sp>
      <p:sp>
        <p:nvSpPr>
          <p:cNvPr id="14" name="Text 11"/>
          <p:cNvSpPr/>
          <p:nvPr/>
        </p:nvSpPr>
        <p:spPr>
          <a:xfrm>
            <a:off x="884158" y="6583680"/>
            <a:ext cx="161330" cy="278130"/>
          </a:xfrm>
          <a:prstGeom prst="rect">
            <a:avLst/>
          </a:prstGeom>
          <a:noFill/>
          <a:ln/>
        </p:spPr>
        <p:txBody>
          <a:bodyPr wrap="none" lIns="0" tIns="0" rIns="0" bIns="0" rtlCol="0" anchor="t"/>
          <a:lstStyle/>
          <a:p>
            <a:pPr marL="0" indent="0" algn="ctr">
              <a:lnSpc>
                <a:spcPts val="2150"/>
              </a:lnSpc>
              <a:buNone/>
            </a:pPr>
            <a:r>
              <a:rPr lang="en-US" sz="2150" dirty="0">
                <a:latin typeface="Prompt" pitchFamily="34" charset="0"/>
                <a:ea typeface="Prompt" pitchFamily="34" charset="-122"/>
                <a:cs typeface="Prompt" pitchFamily="34" charset="-120"/>
              </a:rPr>
              <a:t>3</a:t>
            </a:r>
            <a:endParaRPr lang="en-US" sz="2150" dirty="0"/>
          </a:p>
        </p:txBody>
      </p:sp>
      <p:sp>
        <p:nvSpPr>
          <p:cNvPr id="15" name="Text 12"/>
          <p:cNvSpPr/>
          <p:nvPr/>
        </p:nvSpPr>
        <p:spPr>
          <a:xfrm>
            <a:off x="1408152" y="6488073"/>
            <a:ext cx="2522934" cy="289679"/>
          </a:xfrm>
          <a:prstGeom prst="rect">
            <a:avLst/>
          </a:prstGeom>
          <a:noFill/>
          <a:ln/>
        </p:spPr>
        <p:txBody>
          <a:bodyPr wrap="none" lIns="0" tIns="0" rIns="0" bIns="0" rtlCol="0" anchor="t"/>
          <a:lstStyle/>
          <a:p>
            <a:pPr marL="0" indent="0">
              <a:lnSpc>
                <a:spcPts val="2250"/>
              </a:lnSpc>
              <a:buNone/>
            </a:pPr>
            <a:r>
              <a:rPr lang="en-US" sz="1800" dirty="0">
                <a:latin typeface="Prompt" pitchFamily="34" charset="0"/>
                <a:ea typeface="Prompt" pitchFamily="34" charset="-122"/>
                <a:cs typeface="Prompt" pitchFamily="34" charset="-120"/>
              </a:rPr>
              <a:t>Compliance Reporting</a:t>
            </a:r>
            <a:endParaRPr lang="en-US" sz="1800" dirty="0"/>
          </a:p>
        </p:txBody>
      </p:sp>
      <p:sp>
        <p:nvSpPr>
          <p:cNvPr id="16" name="Text 13"/>
          <p:cNvSpPr/>
          <p:nvPr/>
        </p:nvSpPr>
        <p:spPr>
          <a:xfrm>
            <a:off x="1408152" y="6902887"/>
            <a:ext cx="5802749" cy="667464"/>
          </a:xfrm>
          <a:prstGeom prst="rect">
            <a:avLst/>
          </a:prstGeom>
          <a:noFill/>
          <a:ln/>
        </p:spPr>
        <p:txBody>
          <a:bodyPr wrap="squar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Generate reports for regulatory compliance audits, demonstrating adherence to security standards and policies.</a:t>
            </a:r>
            <a:endParaRPr lang="en-US" sz="1600" dirty="0"/>
          </a:p>
        </p:txBody>
      </p:sp>
      <p:sp>
        <p:nvSpPr>
          <p:cNvPr id="17" name="Shape 14"/>
          <p:cNvSpPr/>
          <p:nvPr/>
        </p:nvSpPr>
        <p:spPr>
          <a:xfrm>
            <a:off x="7419499" y="6488073"/>
            <a:ext cx="469344" cy="469344"/>
          </a:xfrm>
          <a:prstGeom prst="roundRect">
            <a:avLst>
              <a:gd name="adj" fmla="val 18670"/>
            </a:avLst>
          </a:prstGeom>
          <a:solidFill>
            <a:srgbClr val="542C49"/>
          </a:solidFill>
          <a:ln w="7620">
            <a:solidFill>
              <a:srgbClr val="6D4562"/>
            </a:solidFill>
            <a:prstDash val="solid"/>
          </a:ln>
        </p:spPr>
      </p:sp>
      <p:sp>
        <p:nvSpPr>
          <p:cNvPr id="18" name="Text 15"/>
          <p:cNvSpPr/>
          <p:nvPr/>
        </p:nvSpPr>
        <p:spPr>
          <a:xfrm>
            <a:off x="7569398" y="6583680"/>
            <a:ext cx="169426" cy="278130"/>
          </a:xfrm>
          <a:prstGeom prst="rect">
            <a:avLst/>
          </a:prstGeom>
          <a:noFill/>
          <a:ln/>
        </p:spPr>
        <p:txBody>
          <a:bodyPr wrap="none" lIns="0" tIns="0" rIns="0" bIns="0" rtlCol="0" anchor="t"/>
          <a:lstStyle/>
          <a:p>
            <a:pPr marL="0" indent="0" algn="ctr">
              <a:lnSpc>
                <a:spcPts val="2150"/>
              </a:lnSpc>
              <a:buNone/>
            </a:pPr>
            <a:r>
              <a:rPr lang="en-US" sz="2150" dirty="0">
                <a:latin typeface="Prompt" pitchFamily="34" charset="0"/>
                <a:ea typeface="Prompt" pitchFamily="34" charset="-122"/>
                <a:cs typeface="Prompt" pitchFamily="34" charset="-120"/>
              </a:rPr>
              <a:t>4</a:t>
            </a:r>
            <a:endParaRPr lang="en-US" sz="2150" dirty="0"/>
          </a:p>
        </p:txBody>
      </p:sp>
      <p:sp>
        <p:nvSpPr>
          <p:cNvPr id="19" name="Text 16"/>
          <p:cNvSpPr/>
          <p:nvPr/>
        </p:nvSpPr>
        <p:spPr>
          <a:xfrm>
            <a:off x="8097441" y="6488073"/>
            <a:ext cx="2937272" cy="289679"/>
          </a:xfrm>
          <a:prstGeom prst="rect">
            <a:avLst/>
          </a:prstGeom>
          <a:noFill/>
          <a:ln/>
        </p:spPr>
        <p:txBody>
          <a:bodyPr wrap="none" lIns="0" tIns="0" rIns="0" bIns="0" rtlCol="0" anchor="t"/>
          <a:lstStyle/>
          <a:p>
            <a:pPr marL="0" indent="0">
              <a:lnSpc>
                <a:spcPts val="2250"/>
              </a:lnSpc>
              <a:buNone/>
            </a:pPr>
            <a:r>
              <a:rPr lang="en-US" sz="1800" dirty="0">
                <a:latin typeface="Prompt" pitchFamily="34" charset="0"/>
                <a:ea typeface="Prompt" pitchFamily="34" charset="-122"/>
                <a:cs typeface="Prompt" pitchFamily="34" charset="-120"/>
              </a:rPr>
              <a:t>Performance Optimization</a:t>
            </a:r>
            <a:endParaRPr lang="en-US" sz="1800" dirty="0"/>
          </a:p>
        </p:txBody>
      </p:sp>
      <p:sp>
        <p:nvSpPr>
          <p:cNvPr id="20" name="Text 17"/>
          <p:cNvSpPr/>
          <p:nvPr/>
        </p:nvSpPr>
        <p:spPr>
          <a:xfrm>
            <a:off x="8097441" y="6902887"/>
            <a:ext cx="5802749" cy="667464"/>
          </a:xfrm>
          <a:prstGeom prst="rect">
            <a:avLst/>
          </a:prstGeom>
          <a:noFill/>
          <a:ln/>
        </p:spPr>
        <p:txBody>
          <a:bodyPr wrap="squar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Identify performance bottlenecks and areas for improvement based on system activity and resource usage.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729" y="570428"/>
            <a:ext cx="6746438" cy="575667"/>
          </a:xfrm>
          <a:prstGeom prst="rect">
            <a:avLst/>
          </a:prstGeom>
          <a:noFill/>
          <a:ln/>
        </p:spPr>
        <p:txBody>
          <a:bodyPr wrap="none" lIns="0" tIns="0" rIns="0" bIns="0" rtlCol="0" anchor="t"/>
          <a:lstStyle/>
          <a:p>
            <a:pPr marL="0" indent="0">
              <a:lnSpc>
                <a:spcPts val="4500"/>
              </a:lnSpc>
              <a:buNone/>
            </a:pPr>
            <a:r>
              <a:rPr lang="en-US" sz="3600" dirty="0">
                <a:latin typeface="Prompt" pitchFamily="34" charset="0"/>
                <a:ea typeface="Prompt" pitchFamily="34" charset="-122"/>
                <a:cs typeface="Prompt" pitchFamily="34" charset="-120"/>
              </a:rPr>
              <a:t>Integration with SIEM Systems</a:t>
            </a:r>
            <a:endParaRPr lang="en-US" sz="3600" dirty="0"/>
          </a:p>
        </p:txBody>
      </p:sp>
      <p:sp>
        <p:nvSpPr>
          <p:cNvPr id="4" name="Text 1"/>
          <p:cNvSpPr/>
          <p:nvPr/>
        </p:nvSpPr>
        <p:spPr>
          <a:xfrm>
            <a:off x="6211729" y="1456968"/>
            <a:ext cx="7693343" cy="994767"/>
          </a:xfrm>
          <a:prstGeom prst="rect">
            <a:avLst/>
          </a:prstGeom>
          <a:noFill/>
          <a:ln/>
        </p:spPr>
        <p:txBody>
          <a:bodyPr wrap="square" lIns="0" tIns="0" rIns="0" bIns="0" rtlCol="0" anchor="t"/>
          <a:lstStyle/>
          <a:p>
            <a:pPr marL="0" indent="0">
              <a:lnSpc>
                <a:spcPts val="2600"/>
              </a:lnSpc>
              <a:buNone/>
            </a:pPr>
            <a:r>
              <a:rPr lang="en-US" sz="1600" dirty="0">
                <a:latin typeface="Mukta" pitchFamily="34" charset="0"/>
                <a:ea typeface="Mukta" pitchFamily="34" charset="-122"/>
                <a:cs typeface="Mukta" pitchFamily="34" charset="-120"/>
              </a:rPr>
              <a:t>Cloud Audit Trail Trackers seamlessly integrate with Security Information and Event Management (SIEM) systems, providing a centralized view of security events across various systems.</a:t>
            </a:r>
            <a:endParaRPr lang="en-US" sz="1600" dirty="0"/>
          </a:p>
        </p:txBody>
      </p:sp>
      <p:pic>
        <p:nvPicPr>
          <p:cNvPr id="5" name="Image 1" descr="preencoded.png"/>
          <p:cNvPicPr>
            <a:picLocks noChangeAspect="1"/>
          </p:cNvPicPr>
          <p:nvPr/>
        </p:nvPicPr>
        <p:blipFill>
          <a:blip r:embed="rId4"/>
          <a:stretch>
            <a:fillRect/>
          </a:stretch>
        </p:blipFill>
        <p:spPr>
          <a:xfrm>
            <a:off x="6211729" y="2684859"/>
            <a:ext cx="1036201" cy="1658064"/>
          </a:xfrm>
          <a:prstGeom prst="rect">
            <a:avLst/>
          </a:prstGeom>
        </p:spPr>
      </p:pic>
      <p:sp>
        <p:nvSpPr>
          <p:cNvPr id="6" name="Text 2"/>
          <p:cNvSpPr/>
          <p:nvPr/>
        </p:nvSpPr>
        <p:spPr>
          <a:xfrm>
            <a:off x="7558802" y="2892028"/>
            <a:ext cx="2302788" cy="287774"/>
          </a:xfrm>
          <a:prstGeom prst="rect">
            <a:avLst/>
          </a:prstGeom>
          <a:noFill/>
          <a:ln/>
        </p:spPr>
        <p:txBody>
          <a:bodyPr wrap="none" lIns="0" tIns="0" rIns="0" bIns="0" rtlCol="0" anchor="t"/>
          <a:lstStyle/>
          <a:p>
            <a:pPr marL="0" indent="0" algn="l">
              <a:lnSpc>
                <a:spcPts val="2250"/>
              </a:lnSpc>
              <a:buNone/>
            </a:pPr>
            <a:r>
              <a:rPr lang="en-US" sz="1800" dirty="0">
                <a:latin typeface="Prompt" pitchFamily="34" charset="0"/>
                <a:ea typeface="Prompt" pitchFamily="34" charset="-122"/>
                <a:cs typeface="Prompt" pitchFamily="34" charset="-120"/>
              </a:rPr>
              <a:t>Log Correlation</a:t>
            </a:r>
            <a:endParaRPr lang="en-US" sz="1800" dirty="0"/>
          </a:p>
        </p:txBody>
      </p:sp>
      <p:sp>
        <p:nvSpPr>
          <p:cNvPr id="7" name="Text 3"/>
          <p:cNvSpPr/>
          <p:nvPr/>
        </p:nvSpPr>
        <p:spPr>
          <a:xfrm>
            <a:off x="7558802" y="3304103"/>
            <a:ext cx="6346269" cy="663178"/>
          </a:xfrm>
          <a:prstGeom prst="rect">
            <a:avLst/>
          </a:prstGeom>
          <a:noFill/>
          <a:ln/>
        </p:spPr>
        <p:txBody>
          <a:bodyPr wrap="square" lIns="0" tIns="0" rIns="0" bIns="0" rtlCol="0" anchor="t"/>
          <a:lstStyle/>
          <a:p>
            <a:pPr marL="0" indent="0" algn="l">
              <a:lnSpc>
                <a:spcPts val="2600"/>
              </a:lnSpc>
              <a:buNone/>
            </a:pPr>
            <a:r>
              <a:rPr lang="en-US" sz="1600" dirty="0">
                <a:latin typeface="Mukta" pitchFamily="34" charset="0"/>
                <a:ea typeface="Mukta" pitchFamily="34" charset="-122"/>
                <a:cs typeface="Mukta" pitchFamily="34" charset="-120"/>
              </a:rPr>
              <a:t>SIEM systems correlate logs from different sources, providing a comprehensive picture of security incidents.</a:t>
            </a:r>
            <a:endParaRPr lang="en-US" sz="1600" dirty="0"/>
          </a:p>
        </p:txBody>
      </p:sp>
      <p:pic>
        <p:nvPicPr>
          <p:cNvPr id="8" name="Image 2" descr="preencoded.png"/>
          <p:cNvPicPr>
            <a:picLocks noChangeAspect="1"/>
          </p:cNvPicPr>
          <p:nvPr/>
        </p:nvPicPr>
        <p:blipFill>
          <a:blip r:embed="rId5"/>
          <a:stretch>
            <a:fillRect/>
          </a:stretch>
        </p:blipFill>
        <p:spPr>
          <a:xfrm>
            <a:off x="6211729" y="4342924"/>
            <a:ext cx="1036201" cy="1658064"/>
          </a:xfrm>
          <a:prstGeom prst="rect">
            <a:avLst/>
          </a:prstGeom>
        </p:spPr>
      </p:pic>
      <p:sp>
        <p:nvSpPr>
          <p:cNvPr id="9" name="Text 4"/>
          <p:cNvSpPr/>
          <p:nvPr/>
        </p:nvSpPr>
        <p:spPr>
          <a:xfrm>
            <a:off x="7558802" y="4550093"/>
            <a:ext cx="2302788" cy="287774"/>
          </a:xfrm>
          <a:prstGeom prst="rect">
            <a:avLst/>
          </a:prstGeom>
          <a:noFill/>
          <a:ln/>
        </p:spPr>
        <p:txBody>
          <a:bodyPr wrap="none" lIns="0" tIns="0" rIns="0" bIns="0" rtlCol="0" anchor="t"/>
          <a:lstStyle/>
          <a:p>
            <a:pPr marL="0" indent="0" algn="l">
              <a:lnSpc>
                <a:spcPts val="2250"/>
              </a:lnSpc>
              <a:buNone/>
            </a:pPr>
            <a:r>
              <a:rPr lang="en-US" sz="1800" dirty="0">
                <a:latin typeface="Prompt" pitchFamily="34" charset="0"/>
                <a:ea typeface="Prompt" pitchFamily="34" charset="-122"/>
                <a:cs typeface="Prompt" pitchFamily="34" charset="-120"/>
              </a:rPr>
              <a:t>Threat Intelligence</a:t>
            </a:r>
            <a:endParaRPr lang="en-US" sz="1800" dirty="0"/>
          </a:p>
        </p:txBody>
      </p:sp>
      <p:sp>
        <p:nvSpPr>
          <p:cNvPr id="10" name="Text 5"/>
          <p:cNvSpPr/>
          <p:nvPr/>
        </p:nvSpPr>
        <p:spPr>
          <a:xfrm>
            <a:off x="7558802" y="4962168"/>
            <a:ext cx="6346269" cy="663178"/>
          </a:xfrm>
          <a:prstGeom prst="rect">
            <a:avLst/>
          </a:prstGeom>
          <a:noFill/>
          <a:ln/>
        </p:spPr>
        <p:txBody>
          <a:bodyPr wrap="square" lIns="0" tIns="0" rIns="0" bIns="0" rtlCol="0" anchor="t"/>
          <a:lstStyle/>
          <a:p>
            <a:pPr marL="0" indent="0" algn="l">
              <a:lnSpc>
                <a:spcPts val="2600"/>
              </a:lnSpc>
              <a:buNone/>
            </a:pPr>
            <a:r>
              <a:rPr lang="en-US" sz="1600" dirty="0">
                <a:latin typeface="Mukta" pitchFamily="34" charset="0"/>
                <a:ea typeface="Mukta" pitchFamily="34" charset="-122"/>
                <a:cs typeface="Mukta" pitchFamily="34" charset="-120"/>
              </a:rPr>
              <a:t>SIEM systems use threat intelligence to detect and prioritize potential threats, improving security posture.</a:t>
            </a:r>
            <a:endParaRPr lang="en-US" sz="1600" dirty="0"/>
          </a:p>
        </p:txBody>
      </p:sp>
      <p:pic>
        <p:nvPicPr>
          <p:cNvPr id="11" name="Image 3" descr="preencoded.png"/>
          <p:cNvPicPr>
            <a:picLocks noChangeAspect="1"/>
          </p:cNvPicPr>
          <p:nvPr/>
        </p:nvPicPr>
        <p:blipFill>
          <a:blip r:embed="rId6"/>
          <a:stretch>
            <a:fillRect/>
          </a:stretch>
        </p:blipFill>
        <p:spPr>
          <a:xfrm>
            <a:off x="6211729" y="6000988"/>
            <a:ext cx="1036201" cy="1658064"/>
          </a:xfrm>
          <a:prstGeom prst="rect">
            <a:avLst/>
          </a:prstGeom>
        </p:spPr>
      </p:pic>
      <p:sp>
        <p:nvSpPr>
          <p:cNvPr id="12" name="Text 6"/>
          <p:cNvSpPr/>
          <p:nvPr/>
        </p:nvSpPr>
        <p:spPr>
          <a:xfrm>
            <a:off x="7558802" y="6208157"/>
            <a:ext cx="2302788" cy="287774"/>
          </a:xfrm>
          <a:prstGeom prst="rect">
            <a:avLst/>
          </a:prstGeom>
          <a:noFill/>
          <a:ln/>
        </p:spPr>
        <p:txBody>
          <a:bodyPr wrap="none" lIns="0" tIns="0" rIns="0" bIns="0" rtlCol="0" anchor="t"/>
          <a:lstStyle/>
          <a:p>
            <a:pPr marL="0" indent="0" algn="l">
              <a:lnSpc>
                <a:spcPts val="2250"/>
              </a:lnSpc>
              <a:buNone/>
            </a:pPr>
            <a:r>
              <a:rPr lang="en-US" sz="1800" dirty="0">
                <a:latin typeface="Prompt" pitchFamily="34" charset="0"/>
                <a:ea typeface="Prompt" pitchFamily="34" charset="-122"/>
                <a:cs typeface="Prompt" pitchFamily="34" charset="-120"/>
              </a:rPr>
              <a:t>Incident Response</a:t>
            </a:r>
            <a:endParaRPr lang="en-US" sz="1800" dirty="0"/>
          </a:p>
        </p:txBody>
      </p:sp>
      <p:sp>
        <p:nvSpPr>
          <p:cNvPr id="13" name="Text 7"/>
          <p:cNvSpPr/>
          <p:nvPr/>
        </p:nvSpPr>
        <p:spPr>
          <a:xfrm>
            <a:off x="7558802" y="6620232"/>
            <a:ext cx="6346269" cy="663178"/>
          </a:xfrm>
          <a:prstGeom prst="rect">
            <a:avLst/>
          </a:prstGeom>
          <a:noFill/>
          <a:ln/>
        </p:spPr>
        <p:txBody>
          <a:bodyPr wrap="square" lIns="0" tIns="0" rIns="0" bIns="0" rtlCol="0" anchor="t"/>
          <a:lstStyle/>
          <a:p>
            <a:pPr marL="0" indent="0" algn="l">
              <a:lnSpc>
                <a:spcPts val="2600"/>
              </a:lnSpc>
              <a:buNone/>
            </a:pPr>
            <a:r>
              <a:rPr lang="en-US" sz="1600" dirty="0">
                <a:latin typeface="Mukta" pitchFamily="34" charset="0"/>
                <a:ea typeface="Mukta" pitchFamily="34" charset="-122"/>
                <a:cs typeface="Mukta" pitchFamily="34" charset="-120"/>
              </a:rPr>
              <a:t>SIEM systems automate incident response actions, such as blocking suspicious IP addresses or triggering alerts.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688" y="730806"/>
            <a:ext cx="5615345" cy="616148"/>
          </a:xfrm>
          <a:prstGeom prst="rect">
            <a:avLst/>
          </a:prstGeom>
          <a:noFill/>
          <a:ln/>
        </p:spPr>
        <p:txBody>
          <a:bodyPr wrap="none" lIns="0" tIns="0" rIns="0" bIns="0" rtlCol="0" anchor="t"/>
          <a:lstStyle/>
          <a:p>
            <a:pPr marL="0" indent="0">
              <a:lnSpc>
                <a:spcPts val="4850"/>
              </a:lnSpc>
              <a:buNone/>
            </a:pPr>
            <a:r>
              <a:rPr lang="en-US" sz="3850" dirty="0">
                <a:latin typeface="Prompt" pitchFamily="34" charset="0"/>
                <a:ea typeface="Prompt" pitchFamily="34" charset="-122"/>
                <a:cs typeface="Prompt" pitchFamily="34" charset="-120"/>
              </a:rPr>
              <a:t>Compliance Monitoring</a:t>
            </a:r>
            <a:endParaRPr lang="en-US" sz="3850" dirty="0"/>
          </a:p>
        </p:txBody>
      </p:sp>
      <p:sp>
        <p:nvSpPr>
          <p:cNvPr id="4" name="Text 1"/>
          <p:cNvSpPr/>
          <p:nvPr/>
        </p:nvSpPr>
        <p:spPr>
          <a:xfrm>
            <a:off x="6262688" y="1679615"/>
            <a:ext cx="7591425" cy="709613"/>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Cloud Audit Trail Trackers assist organizations in complying with industry regulations and security standards.</a:t>
            </a:r>
            <a:endParaRPr lang="en-US" sz="1700" dirty="0"/>
          </a:p>
        </p:txBody>
      </p:sp>
      <p:sp>
        <p:nvSpPr>
          <p:cNvPr id="5" name="Shape 2"/>
          <p:cNvSpPr/>
          <p:nvPr/>
        </p:nvSpPr>
        <p:spPr>
          <a:xfrm>
            <a:off x="6262688" y="2638663"/>
            <a:ext cx="3684865" cy="2319099"/>
          </a:xfrm>
          <a:prstGeom prst="roundRect">
            <a:avLst>
              <a:gd name="adj" fmla="val 4017"/>
            </a:avLst>
          </a:prstGeom>
          <a:solidFill>
            <a:srgbClr val="542C49"/>
          </a:solidFill>
          <a:ln w="7620">
            <a:solidFill>
              <a:srgbClr val="6D4562"/>
            </a:solidFill>
            <a:prstDash val="solid"/>
          </a:ln>
        </p:spPr>
      </p:sp>
      <p:sp>
        <p:nvSpPr>
          <p:cNvPr id="6" name="Text 3"/>
          <p:cNvSpPr/>
          <p:nvPr/>
        </p:nvSpPr>
        <p:spPr>
          <a:xfrm>
            <a:off x="6492121" y="2868097"/>
            <a:ext cx="2464713" cy="308015"/>
          </a:xfrm>
          <a:prstGeom prst="rect">
            <a:avLst/>
          </a:prstGeom>
          <a:noFill/>
          <a:ln/>
        </p:spPr>
        <p:txBody>
          <a:bodyPr wrap="none" lIns="0" tIns="0" rIns="0" bIns="0" rtlCol="0" anchor="t"/>
          <a:lstStyle/>
          <a:p>
            <a:pPr marL="0" indent="0">
              <a:lnSpc>
                <a:spcPts val="2400"/>
              </a:lnSpc>
              <a:buNone/>
            </a:pPr>
            <a:r>
              <a:rPr lang="en-US" sz="1900" dirty="0">
                <a:latin typeface="Prompt" pitchFamily="34" charset="0"/>
                <a:ea typeface="Prompt" pitchFamily="34" charset="-122"/>
                <a:cs typeface="Prompt" pitchFamily="34" charset="-120"/>
              </a:rPr>
              <a:t>HIPAA</a:t>
            </a:r>
            <a:endParaRPr lang="en-US" sz="1900" dirty="0"/>
          </a:p>
        </p:txBody>
      </p:sp>
      <p:sp>
        <p:nvSpPr>
          <p:cNvPr id="7" name="Text 4"/>
          <p:cNvSpPr/>
          <p:nvPr/>
        </p:nvSpPr>
        <p:spPr>
          <a:xfrm>
            <a:off x="6492121" y="3309104"/>
            <a:ext cx="3225998" cy="1419225"/>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Ensure compliance with the Health Insurance Portability and Accountability Act, protecting sensitive patient data.</a:t>
            </a:r>
            <a:endParaRPr lang="en-US" sz="1700" dirty="0"/>
          </a:p>
        </p:txBody>
      </p:sp>
      <p:sp>
        <p:nvSpPr>
          <p:cNvPr id="8" name="Shape 5"/>
          <p:cNvSpPr/>
          <p:nvPr/>
        </p:nvSpPr>
        <p:spPr>
          <a:xfrm>
            <a:off x="10169366" y="2638663"/>
            <a:ext cx="3684865" cy="2319099"/>
          </a:xfrm>
          <a:prstGeom prst="roundRect">
            <a:avLst>
              <a:gd name="adj" fmla="val 4017"/>
            </a:avLst>
          </a:prstGeom>
          <a:solidFill>
            <a:srgbClr val="542C49"/>
          </a:solidFill>
          <a:ln w="7620">
            <a:solidFill>
              <a:srgbClr val="6D4562"/>
            </a:solidFill>
            <a:prstDash val="solid"/>
          </a:ln>
        </p:spPr>
      </p:sp>
      <p:sp>
        <p:nvSpPr>
          <p:cNvPr id="9" name="Text 6"/>
          <p:cNvSpPr/>
          <p:nvPr/>
        </p:nvSpPr>
        <p:spPr>
          <a:xfrm>
            <a:off x="10398800" y="2868097"/>
            <a:ext cx="2464713" cy="308015"/>
          </a:xfrm>
          <a:prstGeom prst="rect">
            <a:avLst/>
          </a:prstGeom>
          <a:noFill/>
          <a:ln/>
        </p:spPr>
        <p:txBody>
          <a:bodyPr wrap="none" lIns="0" tIns="0" rIns="0" bIns="0" rtlCol="0" anchor="t"/>
          <a:lstStyle/>
          <a:p>
            <a:pPr marL="0" indent="0">
              <a:lnSpc>
                <a:spcPts val="2400"/>
              </a:lnSpc>
              <a:buNone/>
            </a:pPr>
            <a:r>
              <a:rPr lang="en-US" sz="1900" dirty="0">
                <a:latin typeface="Prompt" pitchFamily="34" charset="0"/>
                <a:ea typeface="Prompt" pitchFamily="34" charset="-122"/>
                <a:cs typeface="Prompt" pitchFamily="34" charset="-120"/>
              </a:rPr>
              <a:t>PCI DSS</a:t>
            </a:r>
            <a:endParaRPr lang="en-US" sz="1900" dirty="0"/>
          </a:p>
        </p:txBody>
      </p:sp>
      <p:sp>
        <p:nvSpPr>
          <p:cNvPr id="10" name="Text 7"/>
          <p:cNvSpPr/>
          <p:nvPr/>
        </p:nvSpPr>
        <p:spPr>
          <a:xfrm>
            <a:off x="10398800" y="3309104"/>
            <a:ext cx="3225998" cy="1419225"/>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Maintain compliance with the Payment Card Industry Data Security Standard, securing payment card data.</a:t>
            </a:r>
            <a:endParaRPr lang="en-US" sz="1700" dirty="0"/>
          </a:p>
        </p:txBody>
      </p:sp>
      <p:sp>
        <p:nvSpPr>
          <p:cNvPr id="11" name="Shape 8"/>
          <p:cNvSpPr/>
          <p:nvPr/>
        </p:nvSpPr>
        <p:spPr>
          <a:xfrm>
            <a:off x="6262688" y="5179576"/>
            <a:ext cx="3684865" cy="2319099"/>
          </a:xfrm>
          <a:prstGeom prst="roundRect">
            <a:avLst>
              <a:gd name="adj" fmla="val 4017"/>
            </a:avLst>
          </a:prstGeom>
          <a:solidFill>
            <a:srgbClr val="542C49"/>
          </a:solidFill>
          <a:ln w="7620">
            <a:solidFill>
              <a:srgbClr val="6D4562"/>
            </a:solidFill>
            <a:prstDash val="solid"/>
          </a:ln>
        </p:spPr>
      </p:sp>
      <p:sp>
        <p:nvSpPr>
          <p:cNvPr id="12" name="Text 9"/>
          <p:cNvSpPr/>
          <p:nvPr/>
        </p:nvSpPr>
        <p:spPr>
          <a:xfrm>
            <a:off x="6492121" y="5409009"/>
            <a:ext cx="2464713" cy="308015"/>
          </a:xfrm>
          <a:prstGeom prst="rect">
            <a:avLst/>
          </a:prstGeom>
          <a:noFill/>
          <a:ln/>
        </p:spPr>
        <p:txBody>
          <a:bodyPr wrap="none" lIns="0" tIns="0" rIns="0" bIns="0" rtlCol="0" anchor="t"/>
          <a:lstStyle/>
          <a:p>
            <a:pPr marL="0" indent="0">
              <a:lnSpc>
                <a:spcPts val="2400"/>
              </a:lnSpc>
              <a:buNone/>
            </a:pPr>
            <a:r>
              <a:rPr lang="en-US" sz="1900" dirty="0">
                <a:latin typeface="Prompt" pitchFamily="34" charset="0"/>
                <a:ea typeface="Prompt" pitchFamily="34" charset="-122"/>
                <a:cs typeface="Prompt" pitchFamily="34" charset="-120"/>
              </a:rPr>
              <a:t>GDPR</a:t>
            </a:r>
            <a:endParaRPr lang="en-US" sz="1900" dirty="0"/>
          </a:p>
        </p:txBody>
      </p:sp>
      <p:sp>
        <p:nvSpPr>
          <p:cNvPr id="13" name="Text 10"/>
          <p:cNvSpPr/>
          <p:nvPr/>
        </p:nvSpPr>
        <p:spPr>
          <a:xfrm>
            <a:off x="6492121" y="5850017"/>
            <a:ext cx="3225998" cy="1419225"/>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Adhere to the General Data Protection Regulation, protecting the privacy of European Union citizens.</a:t>
            </a:r>
            <a:endParaRPr lang="en-US" sz="1700" dirty="0"/>
          </a:p>
        </p:txBody>
      </p:sp>
      <p:sp>
        <p:nvSpPr>
          <p:cNvPr id="14" name="Shape 11"/>
          <p:cNvSpPr/>
          <p:nvPr/>
        </p:nvSpPr>
        <p:spPr>
          <a:xfrm>
            <a:off x="10169366" y="5179576"/>
            <a:ext cx="3684865" cy="2319099"/>
          </a:xfrm>
          <a:prstGeom prst="roundRect">
            <a:avLst>
              <a:gd name="adj" fmla="val 4017"/>
            </a:avLst>
          </a:prstGeom>
          <a:solidFill>
            <a:srgbClr val="542C49"/>
          </a:solidFill>
          <a:ln w="7620">
            <a:solidFill>
              <a:srgbClr val="6D4562"/>
            </a:solidFill>
            <a:prstDash val="solid"/>
          </a:ln>
        </p:spPr>
      </p:sp>
      <p:sp>
        <p:nvSpPr>
          <p:cNvPr id="15" name="Text 12"/>
          <p:cNvSpPr/>
          <p:nvPr/>
        </p:nvSpPr>
        <p:spPr>
          <a:xfrm>
            <a:off x="10398800" y="5409009"/>
            <a:ext cx="2464713" cy="308015"/>
          </a:xfrm>
          <a:prstGeom prst="rect">
            <a:avLst/>
          </a:prstGeom>
          <a:noFill/>
          <a:ln/>
        </p:spPr>
        <p:txBody>
          <a:bodyPr wrap="none" lIns="0" tIns="0" rIns="0" bIns="0" rtlCol="0" anchor="t"/>
          <a:lstStyle/>
          <a:p>
            <a:pPr marL="0" indent="0">
              <a:lnSpc>
                <a:spcPts val="2400"/>
              </a:lnSpc>
              <a:buNone/>
            </a:pPr>
            <a:r>
              <a:rPr lang="en-US" sz="1900" dirty="0">
                <a:latin typeface="Prompt" pitchFamily="34" charset="0"/>
                <a:ea typeface="Prompt" pitchFamily="34" charset="-122"/>
                <a:cs typeface="Prompt" pitchFamily="34" charset="-120"/>
              </a:rPr>
              <a:t>SOC 2</a:t>
            </a:r>
            <a:endParaRPr lang="en-US" sz="1900" dirty="0"/>
          </a:p>
        </p:txBody>
      </p:sp>
      <p:sp>
        <p:nvSpPr>
          <p:cNvPr id="16" name="Text 13"/>
          <p:cNvSpPr/>
          <p:nvPr/>
        </p:nvSpPr>
        <p:spPr>
          <a:xfrm>
            <a:off x="10398800" y="5850017"/>
            <a:ext cx="3225998" cy="1419225"/>
          </a:xfrm>
          <a:prstGeom prst="rect">
            <a:avLst/>
          </a:prstGeom>
          <a:noFill/>
          <a:ln/>
        </p:spPr>
        <p:txBody>
          <a:bodyPr wrap="square" lIns="0" tIns="0" rIns="0" bIns="0" rtlCol="0" anchor="t"/>
          <a:lstStyle/>
          <a:p>
            <a:pPr marL="0" indent="0">
              <a:lnSpc>
                <a:spcPts val="2750"/>
              </a:lnSpc>
              <a:buNone/>
            </a:pPr>
            <a:r>
              <a:rPr lang="en-US" sz="1700" dirty="0">
                <a:latin typeface="Mukta" pitchFamily="34" charset="0"/>
                <a:ea typeface="Mukta" pitchFamily="34" charset="-122"/>
                <a:cs typeface="Mukta" pitchFamily="34" charset="-120"/>
              </a:rPr>
              <a:t>Demonstrate compliance with the Service Organization Control 2 standard, ensuring security and availability of cloud services.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43570"/>
            <a:ext cx="5486400" cy="685800"/>
          </a:xfrm>
          <a:prstGeom prst="rect">
            <a:avLst/>
          </a:prstGeom>
          <a:noFill/>
          <a:ln/>
        </p:spPr>
        <p:txBody>
          <a:bodyPr wrap="none" lIns="0" tIns="0" rIns="0" bIns="0" rtlCol="0" anchor="t"/>
          <a:lstStyle/>
          <a:p>
            <a:pPr marL="0" indent="0">
              <a:lnSpc>
                <a:spcPts val="5400"/>
              </a:lnSpc>
              <a:buNone/>
            </a:pPr>
            <a:r>
              <a:rPr lang="en-US" sz="4300" dirty="0">
                <a:latin typeface="Prompt" pitchFamily="34" charset="0"/>
                <a:ea typeface="Prompt" pitchFamily="34" charset="-122"/>
                <a:cs typeface="Prompt" pitchFamily="34" charset="-120"/>
              </a:rPr>
              <a:t>Data Visualization</a:t>
            </a:r>
            <a:endParaRPr lang="en-US" sz="4300" dirty="0"/>
          </a:p>
        </p:txBody>
      </p:sp>
      <p:sp>
        <p:nvSpPr>
          <p:cNvPr id="3" name="Text 1"/>
          <p:cNvSpPr/>
          <p:nvPr/>
        </p:nvSpPr>
        <p:spPr>
          <a:xfrm>
            <a:off x="864037" y="2123122"/>
            <a:ext cx="12902327" cy="395049"/>
          </a:xfrm>
          <a:prstGeom prst="rect">
            <a:avLst/>
          </a:prstGeom>
          <a:noFill/>
          <a:ln/>
        </p:spPr>
        <p:txBody>
          <a:bodyPr wrap="none" lIns="0" tIns="0" rIns="0" bIns="0" rtlCol="0" anchor="t"/>
          <a:lstStyle/>
          <a:p>
            <a:pPr marL="0" indent="0">
              <a:lnSpc>
                <a:spcPts val="3100"/>
              </a:lnSpc>
              <a:buNone/>
            </a:pPr>
            <a:r>
              <a:rPr lang="en-US" sz="1900" dirty="0">
                <a:latin typeface="Mukta" pitchFamily="34" charset="0"/>
                <a:ea typeface="Mukta" pitchFamily="34" charset="-122"/>
                <a:cs typeface="Mukta" pitchFamily="34" charset="-120"/>
              </a:rPr>
              <a:t>Cloud Audit Trail Trackers offer data visualization tools, enabling organizations to gain insights from security data.</a:t>
            </a:r>
            <a:endParaRPr lang="en-US" sz="1900" dirty="0"/>
          </a:p>
        </p:txBody>
      </p:sp>
      <p:pic>
        <p:nvPicPr>
          <p:cNvPr id="4" name="Image 0" descr="preencoded.png"/>
          <p:cNvPicPr>
            <a:picLocks noChangeAspect="1"/>
          </p:cNvPicPr>
          <p:nvPr/>
        </p:nvPicPr>
        <p:blipFill>
          <a:blip r:embed="rId3"/>
          <a:stretch>
            <a:fillRect/>
          </a:stretch>
        </p:blipFill>
        <p:spPr>
          <a:xfrm>
            <a:off x="864037" y="2795826"/>
            <a:ext cx="4053840" cy="2505432"/>
          </a:xfrm>
          <a:prstGeom prst="rect">
            <a:avLst/>
          </a:prstGeom>
        </p:spPr>
      </p:pic>
      <p:sp>
        <p:nvSpPr>
          <p:cNvPr id="5" name="Text 2"/>
          <p:cNvSpPr/>
          <p:nvPr/>
        </p:nvSpPr>
        <p:spPr>
          <a:xfrm>
            <a:off x="864037" y="5609868"/>
            <a:ext cx="2743200" cy="342900"/>
          </a:xfrm>
          <a:prstGeom prst="rect">
            <a:avLst/>
          </a:prstGeom>
          <a:noFill/>
          <a:ln/>
        </p:spPr>
        <p:txBody>
          <a:bodyPr wrap="none" lIns="0" tIns="0" rIns="0" bIns="0" rtlCol="0" anchor="t"/>
          <a:lstStyle/>
          <a:p>
            <a:pPr marL="0" indent="0" algn="l">
              <a:lnSpc>
                <a:spcPts val="2700"/>
              </a:lnSpc>
              <a:buNone/>
            </a:pPr>
            <a:r>
              <a:rPr lang="en-US" sz="2150" dirty="0">
                <a:latin typeface="Prompt" pitchFamily="34" charset="0"/>
                <a:ea typeface="Prompt" pitchFamily="34" charset="-122"/>
                <a:cs typeface="Prompt" pitchFamily="34" charset="-120"/>
              </a:rPr>
              <a:t>User Activity Trends</a:t>
            </a:r>
            <a:endParaRPr lang="en-US" sz="2150" dirty="0"/>
          </a:p>
        </p:txBody>
      </p:sp>
      <p:sp>
        <p:nvSpPr>
          <p:cNvPr id="6" name="Text 3"/>
          <p:cNvSpPr/>
          <p:nvPr/>
        </p:nvSpPr>
        <p:spPr>
          <a:xfrm>
            <a:off x="864037" y="6100882"/>
            <a:ext cx="4053840" cy="1185148"/>
          </a:xfrm>
          <a:prstGeom prst="rect">
            <a:avLst/>
          </a:prstGeom>
          <a:noFill/>
          <a:ln/>
        </p:spPr>
        <p:txBody>
          <a:bodyPr wrap="square" lIns="0" tIns="0" rIns="0" bIns="0" rtlCol="0" anchor="t"/>
          <a:lstStyle/>
          <a:p>
            <a:pPr marL="0" indent="0" algn="l">
              <a:lnSpc>
                <a:spcPts val="3100"/>
              </a:lnSpc>
              <a:buNone/>
            </a:pPr>
            <a:r>
              <a:rPr lang="en-US" sz="1900" dirty="0">
                <a:latin typeface="Mukta" pitchFamily="34" charset="0"/>
                <a:ea typeface="Mukta" pitchFamily="34" charset="-122"/>
                <a:cs typeface="Mukta" pitchFamily="34" charset="-120"/>
              </a:rPr>
              <a:t>Visualize user login patterns and identify potential unauthorized access attempts.</a:t>
            </a:r>
            <a:endParaRPr lang="en-US" sz="1900" dirty="0"/>
          </a:p>
        </p:txBody>
      </p:sp>
      <p:pic>
        <p:nvPicPr>
          <p:cNvPr id="7" name="Image 1" descr="preencoded.png"/>
          <p:cNvPicPr>
            <a:picLocks noChangeAspect="1"/>
          </p:cNvPicPr>
          <p:nvPr/>
        </p:nvPicPr>
        <p:blipFill>
          <a:blip r:embed="rId4"/>
          <a:stretch>
            <a:fillRect/>
          </a:stretch>
        </p:blipFill>
        <p:spPr>
          <a:xfrm>
            <a:off x="5288161" y="2795826"/>
            <a:ext cx="4053959" cy="2505432"/>
          </a:xfrm>
          <a:prstGeom prst="rect">
            <a:avLst/>
          </a:prstGeom>
        </p:spPr>
      </p:pic>
      <p:sp>
        <p:nvSpPr>
          <p:cNvPr id="8" name="Text 4"/>
          <p:cNvSpPr/>
          <p:nvPr/>
        </p:nvSpPr>
        <p:spPr>
          <a:xfrm>
            <a:off x="5288161" y="5609868"/>
            <a:ext cx="2795707" cy="342900"/>
          </a:xfrm>
          <a:prstGeom prst="rect">
            <a:avLst/>
          </a:prstGeom>
          <a:noFill/>
          <a:ln/>
        </p:spPr>
        <p:txBody>
          <a:bodyPr wrap="none" lIns="0" tIns="0" rIns="0" bIns="0" rtlCol="0" anchor="t"/>
          <a:lstStyle/>
          <a:p>
            <a:pPr marL="0" indent="0" algn="l">
              <a:lnSpc>
                <a:spcPts val="2700"/>
              </a:lnSpc>
              <a:buNone/>
            </a:pPr>
            <a:r>
              <a:rPr lang="en-US" sz="2150" dirty="0">
                <a:latin typeface="Prompt" pitchFamily="34" charset="0"/>
                <a:ea typeface="Prompt" pitchFamily="34" charset="-122"/>
                <a:cs typeface="Prompt" pitchFamily="34" charset="-120"/>
              </a:rPr>
              <a:t>Geolocation Analysis</a:t>
            </a:r>
            <a:endParaRPr lang="en-US" sz="2150" dirty="0"/>
          </a:p>
        </p:txBody>
      </p:sp>
      <p:sp>
        <p:nvSpPr>
          <p:cNvPr id="9" name="Text 5"/>
          <p:cNvSpPr/>
          <p:nvPr/>
        </p:nvSpPr>
        <p:spPr>
          <a:xfrm>
            <a:off x="5288161" y="6100882"/>
            <a:ext cx="4053959" cy="1185148"/>
          </a:xfrm>
          <a:prstGeom prst="rect">
            <a:avLst/>
          </a:prstGeom>
          <a:noFill/>
          <a:ln/>
        </p:spPr>
        <p:txBody>
          <a:bodyPr wrap="square" lIns="0" tIns="0" rIns="0" bIns="0" rtlCol="0" anchor="t"/>
          <a:lstStyle/>
          <a:p>
            <a:pPr marL="0" indent="0" algn="l">
              <a:lnSpc>
                <a:spcPts val="3100"/>
              </a:lnSpc>
              <a:buNone/>
            </a:pPr>
            <a:r>
              <a:rPr lang="en-US" sz="1900" dirty="0">
                <a:latin typeface="Mukta" pitchFamily="34" charset="0"/>
                <a:ea typeface="Mukta" pitchFamily="34" charset="-122"/>
                <a:cs typeface="Mukta" pitchFamily="34" charset="-120"/>
              </a:rPr>
              <a:t>Analyze user activity based on geographic location, identifying suspicious access patterns.</a:t>
            </a:r>
            <a:endParaRPr lang="en-US" sz="1900" dirty="0"/>
          </a:p>
        </p:txBody>
      </p:sp>
      <p:pic>
        <p:nvPicPr>
          <p:cNvPr id="10" name="Image 2" descr="preencoded.png"/>
          <p:cNvPicPr>
            <a:picLocks noChangeAspect="1"/>
          </p:cNvPicPr>
          <p:nvPr/>
        </p:nvPicPr>
        <p:blipFill>
          <a:blip r:embed="rId5"/>
          <a:stretch>
            <a:fillRect/>
          </a:stretch>
        </p:blipFill>
        <p:spPr>
          <a:xfrm>
            <a:off x="9712404" y="2795826"/>
            <a:ext cx="4053840" cy="2505432"/>
          </a:xfrm>
          <a:prstGeom prst="rect">
            <a:avLst/>
          </a:prstGeom>
        </p:spPr>
      </p:pic>
      <p:sp>
        <p:nvSpPr>
          <p:cNvPr id="11" name="Text 6"/>
          <p:cNvSpPr/>
          <p:nvPr/>
        </p:nvSpPr>
        <p:spPr>
          <a:xfrm>
            <a:off x="9712404" y="5609868"/>
            <a:ext cx="3964543" cy="342900"/>
          </a:xfrm>
          <a:prstGeom prst="rect">
            <a:avLst/>
          </a:prstGeom>
          <a:noFill/>
          <a:ln/>
        </p:spPr>
        <p:txBody>
          <a:bodyPr wrap="none" lIns="0" tIns="0" rIns="0" bIns="0" rtlCol="0" anchor="t"/>
          <a:lstStyle/>
          <a:p>
            <a:pPr marL="0" indent="0" algn="l">
              <a:lnSpc>
                <a:spcPts val="2700"/>
              </a:lnSpc>
              <a:buNone/>
            </a:pPr>
            <a:r>
              <a:rPr lang="en-US" sz="2150" dirty="0">
                <a:latin typeface="Prompt" pitchFamily="34" charset="0"/>
                <a:ea typeface="Prompt" pitchFamily="34" charset="-122"/>
                <a:cs typeface="Prompt" pitchFamily="34" charset="-120"/>
              </a:rPr>
              <a:t>Security Event Categorization</a:t>
            </a:r>
            <a:endParaRPr lang="en-US" sz="2150" dirty="0"/>
          </a:p>
        </p:txBody>
      </p:sp>
      <p:sp>
        <p:nvSpPr>
          <p:cNvPr id="12" name="Text 7"/>
          <p:cNvSpPr/>
          <p:nvPr/>
        </p:nvSpPr>
        <p:spPr>
          <a:xfrm>
            <a:off x="9712404" y="6100882"/>
            <a:ext cx="4053840" cy="1185148"/>
          </a:xfrm>
          <a:prstGeom prst="rect">
            <a:avLst/>
          </a:prstGeom>
          <a:noFill/>
          <a:ln/>
        </p:spPr>
        <p:txBody>
          <a:bodyPr wrap="square" lIns="0" tIns="0" rIns="0" bIns="0" rtlCol="0" anchor="t"/>
          <a:lstStyle/>
          <a:p>
            <a:pPr marL="0" indent="0" algn="l">
              <a:lnSpc>
                <a:spcPts val="3100"/>
              </a:lnSpc>
              <a:buNone/>
            </a:pPr>
            <a:r>
              <a:rPr lang="en-US" sz="1900" dirty="0">
                <a:latin typeface="Mukta" pitchFamily="34" charset="0"/>
                <a:ea typeface="Mukta" pitchFamily="34" charset="-122"/>
                <a:cs typeface="Mukta" pitchFamily="34" charset="-120"/>
              </a:rPr>
              <a:t>Visualize security events by type, providing insights into common threats and security vulnerabilities.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05470"/>
          </a:xfrm>
          <a:prstGeom prst="rect">
            <a:avLst/>
          </a:prstGeom>
        </p:spPr>
      </p:pic>
      <p:sp>
        <p:nvSpPr>
          <p:cNvPr id="3" name="Text 0"/>
          <p:cNvSpPr/>
          <p:nvPr/>
        </p:nvSpPr>
        <p:spPr>
          <a:xfrm>
            <a:off x="785455" y="3422690"/>
            <a:ext cx="8564523" cy="623411"/>
          </a:xfrm>
          <a:prstGeom prst="rect">
            <a:avLst/>
          </a:prstGeom>
          <a:noFill/>
          <a:ln/>
        </p:spPr>
        <p:txBody>
          <a:bodyPr wrap="none" lIns="0" tIns="0" rIns="0" bIns="0" rtlCol="0" anchor="t"/>
          <a:lstStyle/>
          <a:p>
            <a:pPr marL="0" indent="0">
              <a:lnSpc>
                <a:spcPts val="4900"/>
              </a:lnSpc>
              <a:buNone/>
            </a:pPr>
            <a:r>
              <a:rPr lang="en-US" sz="3900" dirty="0">
                <a:latin typeface="Prompt" pitchFamily="34" charset="0"/>
                <a:ea typeface="Prompt" pitchFamily="34" charset="-122"/>
                <a:cs typeface="Prompt" pitchFamily="34" charset="-120"/>
              </a:rPr>
              <a:t>Improved Security and Compliance</a:t>
            </a:r>
            <a:endParaRPr lang="en-US" sz="3900" dirty="0"/>
          </a:p>
        </p:txBody>
      </p:sp>
      <p:sp>
        <p:nvSpPr>
          <p:cNvPr id="4" name="Text 1"/>
          <p:cNvSpPr/>
          <p:nvPr/>
        </p:nvSpPr>
        <p:spPr>
          <a:xfrm>
            <a:off x="785455" y="4382691"/>
            <a:ext cx="13059489" cy="359092"/>
          </a:xfrm>
          <a:prstGeom prst="rect">
            <a:avLst/>
          </a:prstGeom>
          <a:noFill/>
          <a:ln/>
        </p:spPr>
        <p:txBody>
          <a:bodyPr wrap="none" lIns="0" tIns="0" rIns="0" bIns="0" rtlCol="0" anchor="t"/>
          <a:lstStyle/>
          <a:p>
            <a:pPr marL="0" indent="0">
              <a:lnSpc>
                <a:spcPts val="2800"/>
              </a:lnSpc>
              <a:buNone/>
            </a:pPr>
            <a:r>
              <a:rPr lang="en-US" sz="1750" dirty="0">
                <a:latin typeface="Mukta" pitchFamily="34" charset="0"/>
                <a:ea typeface="Mukta" pitchFamily="34" charset="-122"/>
                <a:cs typeface="Mukta" pitchFamily="34" charset="-120"/>
              </a:rPr>
              <a:t>Cloud Audit Trail Trackers contribute to a more secure and compliant cloud environment, reducing risk and enhancing trust.</a:t>
            </a:r>
            <a:endParaRPr lang="en-US" sz="1750" dirty="0"/>
          </a:p>
        </p:txBody>
      </p:sp>
      <p:pic>
        <p:nvPicPr>
          <p:cNvPr id="5" name="Image 1" descr="preencoded.png"/>
          <p:cNvPicPr>
            <a:picLocks noChangeAspect="1"/>
          </p:cNvPicPr>
          <p:nvPr/>
        </p:nvPicPr>
        <p:blipFill>
          <a:blip r:embed="rId4"/>
          <a:stretch>
            <a:fillRect/>
          </a:stretch>
        </p:blipFill>
        <p:spPr>
          <a:xfrm>
            <a:off x="785455" y="4994196"/>
            <a:ext cx="561023" cy="561023"/>
          </a:xfrm>
          <a:prstGeom prst="rect">
            <a:avLst/>
          </a:prstGeom>
        </p:spPr>
      </p:pic>
      <p:sp>
        <p:nvSpPr>
          <p:cNvPr id="6" name="Text 2"/>
          <p:cNvSpPr/>
          <p:nvPr/>
        </p:nvSpPr>
        <p:spPr>
          <a:xfrm>
            <a:off x="785455" y="5779651"/>
            <a:ext cx="2493764" cy="311706"/>
          </a:xfrm>
          <a:prstGeom prst="rect">
            <a:avLst/>
          </a:prstGeom>
          <a:noFill/>
          <a:ln/>
        </p:spPr>
        <p:txBody>
          <a:bodyPr wrap="none" lIns="0" tIns="0" rIns="0" bIns="0" rtlCol="0" anchor="t"/>
          <a:lstStyle/>
          <a:p>
            <a:pPr marL="0" indent="0" algn="l">
              <a:lnSpc>
                <a:spcPts val="2450"/>
              </a:lnSpc>
              <a:buNone/>
            </a:pPr>
            <a:r>
              <a:rPr lang="en-US" sz="1950" dirty="0">
                <a:latin typeface="Prompt" pitchFamily="34" charset="0"/>
                <a:ea typeface="Prompt" pitchFamily="34" charset="-122"/>
                <a:cs typeface="Prompt" pitchFamily="34" charset="-120"/>
              </a:rPr>
              <a:t>Data Protection</a:t>
            </a:r>
            <a:endParaRPr lang="en-US" sz="1950" dirty="0"/>
          </a:p>
        </p:txBody>
      </p:sp>
      <p:sp>
        <p:nvSpPr>
          <p:cNvPr id="7" name="Text 3"/>
          <p:cNvSpPr/>
          <p:nvPr/>
        </p:nvSpPr>
        <p:spPr>
          <a:xfrm>
            <a:off x="785455" y="6226016"/>
            <a:ext cx="3012400" cy="1077278"/>
          </a:xfrm>
          <a:prstGeom prst="rect">
            <a:avLst/>
          </a:prstGeom>
          <a:noFill/>
          <a:ln/>
        </p:spPr>
        <p:txBody>
          <a:bodyPr wrap="square" lIns="0" tIns="0" rIns="0" bIns="0" rtlCol="0" anchor="t"/>
          <a:lstStyle/>
          <a:p>
            <a:pPr marL="0" indent="0" algn="l">
              <a:lnSpc>
                <a:spcPts val="2800"/>
              </a:lnSpc>
              <a:buNone/>
            </a:pPr>
            <a:r>
              <a:rPr lang="en-US" sz="1750" dirty="0">
                <a:latin typeface="Mukta" pitchFamily="34" charset="0"/>
                <a:ea typeface="Mukta" pitchFamily="34" charset="-122"/>
                <a:cs typeface="Mukta" pitchFamily="34" charset="-120"/>
              </a:rPr>
              <a:t>Protecting sensitive data from unauthorized access and breaches.</a:t>
            </a:r>
            <a:endParaRPr lang="en-US" sz="1750" dirty="0"/>
          </a:p>
        </p:txBody>
      </p:sp>
      <p:pic>
        <p:nvPicPr>
          <p:cNvPr id="8" name="Image 2" descr="preencoded.png"/>
          <p:cNvPicPr>
            <a:picLocks noChangeAspect="1"/>
          </p:cNvPicPr>
          <p:nvPr/>
        </p:nvPicPr>
        <p:blipFill>
          <a:blip r:embed="rId5"/>
          <a:stretch>
            <a:fillRect/>
          </a:stretch>
        </p:blipFill>
        <p:spPr>
          <a:xfrm>
            <a:off x="4134445" y="4994196"/>
            <a:ext cx="561023" cy="561023"/>
          </a:xfrm>
          <a:prstGeom prst="rect">
            <a:avLst/>
          </a:prstGeom>
        </p:spPr>
      </p:pic>
      <p:sp>
        <p:nvSpPr>
          <p:cNvPr id="9" name="Text 4"/>
          <p:cNvSpPr/>
          <p:nvPr/>
        </p:nvSpPr>
        <p:spPr>
          <a:xfrm>
            <a:off x="4134445" y="5779651"/>
            <a:ext cx="3012400" cy="623411"/>
          </a:xfrm>
          <a:prstGeom prst="rect">
            <a:avLst/>
          </a:prstGeom>
          <a:noFill/>
          <a:ln/>
        </p:spPr>
        <p:txBody>
          <a:bodyPr wrap="square" lIns="0" tIns="0" rIns="0" bIns="0" rtlCol="0" anchor="t"/>
          <a:lstStyle/>
          <a:p>
            <a:pPr marL="0" indent="0" algn="l">
              <a:lnSpc>
                <a:spcPts val="2450"/>
              </a:lnSpc>
              <a:buNone/>
            </a:pPr>
            <a:r>
              <a:rPr lang="en-US" sz="1950" dirty="0">
                <a:latin typeface="Prompt" pitchFamily="34" charset="0"/>
                <a:ea typeface="Prompt" pitchFamily="34" charset="-122"/>
                <a:cs typeface="Prompt" pitchFamily="34" charset="-120"/>
              </a:rPr>
              <a:t>Security Posture Improvement</a:t>
            </a:r>
            <a:endParaRPr lang="en-US" sz="1950" dirty="0"/>
          </a:p>
        </p:txBody>
      </p:sp>
      <p:sp>
        <p:nvSpPr>
          <p:cNvPr id="10" name="Text 5"/>
          <p:cNvSpPr/>
          <p:nvPr/>
        </p:nvSpPr>
        <p:spPr>
          <a:xfrm>
            <a:off x="4134445" y="6537722"/>
            <a:ext cx="3012400" cy="1077278"/>
          </a:xfrm>
          <a:prstGeom prst="rect">
            <a:avLst/>
          </a:prstGeom>
          <a:noFill/>
          <a:ln/>
        </p:spPr>
        <p:txBody>
          <a:bodyPr wrap="square" lIns="0" tIns="0" rIns="0" bIns="0" rtlCol="0" anchor="t"/>
          <a:lstStyle/>
          <a:p>
            <a:pPr marL="0" indent="0" algn="l">
              <a:lnSpc>
                <a:spcPts val="2800"/>
              </a:lnSpc>
              <a:buNone/>
            </a:pPr>
            <a:r>
              <a:rPr lang="en-US" sz="1750" dirty="0">
                <a:latin typeface="Mukta" pitchFamily="34" charset="0"/>
                <a:ea typeface="Mukta" pitchFamily="34" charset="-122"/>
                <a:cs typeface="Mukta" pitchFamily="34" charset="-120"/>
              </a:rPr>
              <a:t>Strengthening security measures and proactively addressing vulnerabilities.</a:t>
            </a:r>
            <a:endParaRPr lang="en-US" sz="1750" dirty="0"/>
          </a:p>
        </p:txBody>
      </p:sp>
      <p:pic>
        <p:nvPicPr>
          <p:cNvPr id="11" name="Image 3" descr="preencoded.png"/>
          <p:cNvPicPr>
            <a:picLocks noChangeAspect="1"/>
          </p:cNvPicPr>
          <p:nvPr/>
        </p:nvPicPr>
        <p:blipFill>
          <a:blip r:embed="rId6"/>
          <a:stretch>
            <a:fillRect/>
          </a:stretch>
        </p:blipFill>
        <p:spPr>
          <a:xfrm>
            <a:off x="7483435" y="4994196"/>
            <a:ext cx="561023" cy="561023"/>
          </a:xfrm>
          <a:prstGeom prst="rect">
            <a:avLst/>
          </a:prstGeom>
        </p:spPr>
      </p:pic>
      <p:sp>
        <p:nvSpPr>
          <p:cNvPr id="12" name="Text 6"/>
          <p:cNvSpPr/>
          <p:nvPr/>
        </p:nvSpPr>
        <p:spPr>
          <a:xfrm>
            <a:off x="7483435" y="5779651"/>
            <a:ext cx="2833330" cy="311706"/>
          </a:xfrm>
          <a:prstGeom prst="rect">
            <a:avLst/>
          </a:prstGeom>
          <a:noFill/>
          <a:ln/>
        </p:spPr>
        <p:txBody>
          <a:bodyPr wrap="none" lIns="0" tIns="0" rIns="0" bIns="0" rtlCol="0" anchor="t"/>
          <a:lstStyle/>
          <a:p>
            <a:pPr marL="0" indent="0" algn="l">
              <a:lnSpc>
                <a:spcPts val="2450"/>
              </a:lnSpc>
              <a:buNone/>
            </a:pPr>
            <a:r>
              <a:rPr lang="en-US" sz="1950" dirty="0">
                <a:latin typeface="Prompt" pitchFamily="34" charset="0"/>
                <a:ea typeface="Prompt" pitchFamily="34" charset="-122"/>
                <a:cs typeface="Prompt" pitchFamily="34" charset="-120"/>
              </a:rPr>
              <a:t>Regulatory Compliance</a:t>
            </a:r>
            <a:endParaRPr lang="en-US" sz="1950" dirty="0"/>
          </a:p>
        </p:txBody>
      </p:sp>
      <p:sp>
        <p:nvSpPr>
          <p:cNvPr id="13" name="Text 7"/>
          <p:cNvSpPr/>
          <p:nvPr/>
        </p:nvSpPr>
        <p:spPr>
          <a:xfrm>
            <a:off x="7483435" y="6226016"/>
            <a:ext cx="3012400" cy="718185"/>
          </a:xfrm>
          <a:prstGeom prst="rect">
            <a:avLst/>
          </a:prstGeom>
          <a:noFill/>
          <a:ln/>
        </p:spPr>
        <p:txBody>
          <a:bodyPr wrap="square" lIns="0" tIns="0" rIns="0" bIns="0" rtlCol="0" anchor="t"/>
          <a:lstStyle/>
          <a:p>
            <a:pPr marL="0" indent="0" algn="l">
              <a:lnSpc>
                <a:spcPts val="2800"/>
              </a:lnSpc>
              <a:buNone/>
            </a:pPr>
            <a:r>
              <a:rPr lang="en-US" sz="1750" dirty="0">
                <a:latin typeface="Mukta" pitchFamily="34" charset="0"/>
                <a:ea typeface="Mukta" pitchFamily="34" charset="-122"/>
                <a:cs typeface="Mukta" pitchFamily="34" charset="-120"/>
              </a:rPr>
              <a:t>Ensuring adherence to industry regulations and standards.</a:t>
            </a:r>
            <a:endParaRPr lang="en-US" sz="1750" dirty="0"/>
          </a:p>
        </p:txBody>
      </p:sp>
      <p:pic>
        <p:nvPicPr>
          <p:cNvPr id="14" name="Image 4" descr="preencoded.png"/>
          <p:cNvPicPr>
            <a:picLocks noChangeAspect="1"/>
          </p:cNvPicPr>
          <p:nvPr/>
        </p:nvPicPr>
        <p:blipFill>
          <a:blip r:embed="rId7"/>
          <a:stretch>
            <a:fillRect/>
          </a:stretch>
        </p:blipFill>
        <p:spPr>
          <a:xfrm>
            <a:off x="10832425" y="4994196"/>
            <a:ext cx="561023" cy="561023"/>
          </a:xfrm>
          <a:prstGeom prst="rect">
            <a:avLst/>
          </a:prstGeom>
        </p:spPr>
      </p:pic>
      <p:sp>
        <p:nvSpPr>
          <p:cNvPr id="15" name="Text 8"/>
          <p:cNvSpPr/>
          <p:nvPr/>
        </p:nvSpPr>
        <p:spPr>
          <a:xfrm>
            <a:off x="10832425" y="5779651"/>
            <a:ext cx="2887385" cy="311706"/>
          </a:xfrm>
          <a:prstGeom prst="rect">
            <a:avLst/>
          </a:prstGeom>
          <a:noFill/>
          <a:ln/>
        </p:spPr>
        <p:txBody>
          <a:bodyPr wrap="none" lIns="0" tIns="0" rIns="0" bIns="0" rtlCol="0" anchor="t"/>
          <a:lstStyle/>
          <a:p>
            <a:pPr marL="0" indent="0" algn="l">
              <a:lnSpc>
                <a:spcPts val="2450"/>
              </a:lnSpc>
              <a:buNone/>
            </a:pPr>
            <a:r>
              <a:rPr lang="en-US" sz="1950" dirty="0">
                <a:latin typeface="Prompt" pitchFamily="34" charset="0"/>
                <a:ea typeface="Prompt" pitchFamily="34" charset="-122"/>
                <a:cs typeface="Prompt" pitchFamily="34" charset="-120"/>
              </a:rPr>
              <a:t>Auditing and Reporting</a:t>
            </a:r>
            <a:endParaRPr lang="en-US" sz="1950" dirty="0"/>
          </a:p>
        </p:txBody>
      </p:sp>
      <p:sp>
        <p:nvSpPr>
          <p:cNvPr id="16" name="Text 9"/>
          <p:cNvSpPr/>
          <p:nvPr/>
        </p:nvSpPr>
        <p:spPr>
          <a:xfrm>
            <a:off x="10832425" y="6226016"/>
            <a:ext cx="3012519" cy="1077278"/>
          </a:xfrm>
          <a:prstGeom prst="rect">
            <a:avLst/>
          </a:prstGeom>
          <a:noFill/>
          <a:ln/>
        </p:spPr>
        <p:txBody>
          <a:bodyPr wrap="square" lIns="0" tIns="0" rIns="0" bIns="0" rtlCol="0" anchor="t"/>
          <a:lstStyle/>
          <a:p>
            <a:pPr marL="0" indent="0" algn="l">
              <a:lnSpc>
                <a:spcPts val="2800"/>
              </a:lnSpc>
              <a:buNone/>
            </a:pPr>
            <a:r>
              <a:rPr lang="en-US" sz="1750" dirty="0">
                <a:latin typeface="Mukta" pitchFamily="34" charset="0"/>
                <a:ea typeface="Mukta" pitchFamily="34" charset="-122"/>
                <a:cs typeface="Mukta" pitchFamily="34" charset="-120"/>
              </a:rPr>
              <a:t>Providing comprehensive audit trails and reports for regulatory compliance.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2D910-FC84-DBBB-4F3A-2125319334C9}"/>
              </a:ext>
            </a:extLst>
          </p:cNvPr>
          <p:cNvPicPr>
            <a:picLocks noChangeAspect="1"/>
          </p:cNvPicPr>
          <p:nvPr/>
        </p:nvPicPr>
        <p:blipFill>
          <a:blip r:embed="rId2"/>
          <a:stretch>
            <a:fillRect/>
          </a:stretch>
        </p:blipFill>
        <p:spPr>
          <a:xfrm>
            <a:off x="802888" y="55755"/>
            <a:ext cx="12768145" cy="8229600"/>
          </a:xfrm>
          <a:prstGeom prst="rect">
            <a:avLst/>
          </a:prstGeom>
        </p:spPr>
      </p:pic>
    </p:spTree>
    <p:extLst>
      <p:ext uri="{BB962C8B-B14F-4D97-AF65-F5344CB8AC3E}">
        <p14:creationId xmlns:p14="http://schemas.microsoft.com/office/powerpoint/2010/main" val="326277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695</Words>
  <Application>Microsoft Office PowerPoint</Application>
  <PresentationFormat>Custom</PresentationFormat>
  <Paragraphs>79</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Mukta</vt:lpstr>
      <vt:lpstr>Prompt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Pavan Kumar Reddy y s Pavan Kumar Reddy y s</cp:lastModifiedBy>
  <cp:revision>4</cp:revision>
  <dcterms:created xsi:type="dcterms:W3CDTF">2024-09-26T03:01:59Z</dcterms:created>
  <dcterms:modified xsi:type="dcterms:W3CDTF">2024-09-27T16:25:57Z</dcterms:modified>
</cp:coreProperties>
</file>